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Barlow" panose="00000500000000000000" pitchFamily="2" charset="0"/>
      <p:regular r:id="rId36"/>
      <p:bold r:id="rId37"/>
      <p:italic r:id="rId38"/>
      <p:boldItalic r:id="rId39"/>
    </p:embeddedFont>
    <p:embeddedFont>
      <p:font typeface="Barlow Light" panose="00000400000000000000" pitchFamily="2" charset="0"/>
      <p:regular r:id="rId40"/>
      <p:bold r:id="rId41"/>
      <p:italic r:id="rId42"/>
      <p:boldItalic r:id="rId43"/>
    </p:embeddedFont>
    <p:embeddedFont>
      <p:font typeface="Barlow SemiBold" panose="00000700000000000000" pitchFamily="2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Raleway" pitchFamily="2" charset="-52"/>
      <p:regular r:id="rId52"/>
      <p:bold r:id="rId53"/>
      <p:italic r:id="rId54"/>
      <p:boldItalic r:id="rId55"/>
    </p:embeddedFont>
    <p:embeddedFont>
      <p:font typeface="Raleway Light" pitchFamily="2" charset="-52"/>
      <p:regular r:id="rId56"/>
      <p:bold r:id="rId57"/>
      <p:italic r:id="rId58"/>
      <p:boldItalic r:id="rId59"/>
    </p:embeddedFont>
    <p:embeddedFont>
      <p:font typeface="Raleway Thin" pitchFamily="2" charset="-52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4" roundtripDataSignature="AMtx7mhPQ58VeWzzIdK3mf5MuK87N8Ar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56BDB4-4034-404E-A4DB-B6FEA950E426}">
  <a:tblStyle styleId="{9D56BDB4-4034-404E-A4DB-B6FEA950E4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font" Target="fonts/font28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61" Type="http://schemas.openxmlformats.org/officeDocument/2006/relationships/font" Target="fonts/font2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2b7d178aa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2b7d178aa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9" name="Google Shape;82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2b7d178aa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1" name="Google Shape;1361;g12b7d178aa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176e4ae1fcb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176e4ae1fcb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2b7d178aa9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6" name="Google Shape;1666;g12b7d178aa9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176e4ae1fcb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6" name="Google Shape;1706;g176e4ae1fcb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175fb30113e_3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175fb30113e_3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75fb30113e_3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75fb30113e_3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1731e4f72bd_0_1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9" name="Google Shape;1769;g1731e4f72bd_0_1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1731e4f72bd_0_1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1" name="Google Shape;1881;g1731e4f72bd_0_1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12b7d178aa9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2" name="Google Shape;1982;g12b7d178aa9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g12b7d178aa9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3" name="Google Shape;2023;g12b7d178aa9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12b7d178aa9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4" name="Google Shape;2064;g12b7d178aa9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12b7d178aa9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5" name="Google Shape;2105;g12b7d178aa9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12b7d178aa9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7" name="Google Shape;2147;g12b7d178aa9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76e4ae1fcb_4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9" name="Google Shape;2189;g176e4ae1fcb_4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176e4ae1fc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1" name="Google Shape;2301;g176e4ae1fc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2" name="Google Shape;234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1769d13d78e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6" name="Google Shape;2366;g1769d13d78e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Кажется, что этот слайд надо после всех графиков с метриками вставить, чтобы без спойлеров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1731e4f72bd_0_1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2" name="Google Shape;2482;g1731e4f72bd_0_1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731e4f72bd_0_1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g1731e4f72bd_0_1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g1769422f05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9" name="Google Shape;2509;g1769422f05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1769422f05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1" name="Google Shape;2551;g1769422f053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g1769422f05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4" name="Google Shape;2594;g1769422f05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8" name="Google Shape;263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731e4f72b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1731e4f72b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Не уверена, что в бизнес постановке задачи следует говорить о том, сколько процентов  занимает тот или иной пункт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731e4f72bd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g1731e4f72bd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731e4f72bd_0_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1731e4f72bd_0_1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А вот тут стоит в процентах подписать,  сколько примерно времени это требовала, например: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10%  обработка данных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50% работа с моделями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20 % оформление ноутбука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10  %  еще что-то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731e4f72bd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5" name="Google Shape;695;g1731e4f72bd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7689d32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7689d32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400"/>
              <a:buFont typeface="Raleway Light"/>
              <a:buChar char="▸"/>
            </a:pPr>
            <a:r>
              <a:rPr lang="en" sz="14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age — возраст заемщика</a:t>
            </a:r>
            <a:endParaRPr sz="1400">
              <a:solidFill>
                <a:srgbClr val="3A3F5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5DD"/>
              </a:buClr>
              <a:buSzPts val="1400"/>
              <a:buFont typeface="Raleway Light"/>
              <a:buChar char="▸"/>
            </a:pPr>
            <a:r>
              <a:rPr lang="en" sz="14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monthly_income — месячный доход заемщика</a:t>
            </a:r>
            <a:endParaRPr sz="1400">
              <a:solidFill>
                <a:srgbClr val="3A3F5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B5DD"/>
              </a:buClr>
              <a:buSzPts val="1400"/>
              <a:buFont typeface="Raleway Light"/>
              <a:buChar char="▸"/>
            </a:pPr>
            <a:r>
              <a:rPr lang="en" sz="14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credit_card_utilization — отношение баланса на счету к лимиту по кредиту</a:t>
            </a:r>
            <a:endParaRPr sz="14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B5DD"/>
              </a:buClr>
              <a:buSzPts val="1400"/>
              <a:buFont typeface="Raleway Light"/>
              <a:buChar char="▸"/>
            </a:pPr>
            <a:r>
              <a:rPr lang="en" sz="14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debt_to_income — Соотношение долга к доходу</a:t>
            </a:r>
            <a:endParaRPr sz="1400">
              <a:solidFill>
                <a:srgbClr val="3A3F5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B5DD"/>
              </a:buClr>
              <a:buSzPts val="1400"/>
              <a:buFont typeface="Raleway Light"/>
              <a:buChar char="▸"/>
            </a:pPr>
            <a:r>
              <a:rPr lang="en" sz="14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credits_loans — текущее число займов и кредитных линий</a:t>
            </a:r>
            <a:endParaRPr sz="1400">
              <a:solidFill>
                <a:srgbClr val="3A3F5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B5DD"/>
              </a:buClr>
              <a:buSzPts val="1400"/>
              <a:buFont typeface="Raleway Light"/>
              <a:buChar char="▸"/>
            </a:pPr>
            <a:r>
              <a:rPr lang="en" sz="14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mortgage_loans — текущее количество ипотечных займов</a:t>
            </a:r>
            <a:endParaRPr sz="1400">
              <a:solidFill>
                <a:srgbClr val="3A3F5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B5DD"/>
              </a:buClr>
              <a:buSzPts val="1400"/>
              <a:buFont typeface="Raleway Light"/>
              <a:buChar char="▸"/>
            </a:pPr>
            <a:r>
              <a:rPr lang="en" sz="14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family_members — количество членов в семье заемщика</a:t>
            </a:r>
            <a:endParaRPr sz="14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5DD"/>
              </a:buClr>
              <a:buSzPts val="1400"/>
              <a:buFont typeface="Raleway Light"/>
              <a:buChar char="▸"/>
            </a:pPr>
            <a:r>
              <a:rPr lang="en" sz="14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overdue_30_59_days — число предыдущих просрочек выплат по кредиту от 30 до 59 дней</a:t>
            </a:r>
            <a:endParaRPr sz="1400">
              <a:solidFill>
                <a:srgbClr val="3A3F5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B5DD"/>
              </a:buClr>
              <a:buSzPts val="1400"/>
              <a:buFont typeface="Raleway Light"/>
              <a:buChar char="▸"/>
            </a:pPr>
            <a:r>
              <a:rPr lang="en" sz="14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overdue_60_89_days — число предыдущих просрочек выплат по кредиту от 60 до 89 дней</a:t>
            </a:r>
            <a:endParaRPr sz="14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B5DD"/>
              </a:buClr>
              <a:buSzPts val="1400"/>
              <a:buFont typeface="Raleway Light"/>
              <a:buChar char="▸"/>
            </a:pPr>
            <a:r>
              <a:rPr lang="en" sz="14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overdue__more_than_90_days — число предыдущих просрочек выплат по кредиту более 90 дней</a:t>
            </a:r>
            <a:endParaRPr sz="14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B5DD"/>
              </a:buClr>
              <a:buSzPts val="1400"/>
              <a:buFont typeface="Raleway Light"/>
              <a:buChar char="▸"/>
            </a:pPr>
            <a:r>
              <a:rPr lang="en" sz="14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target — была ли просрочки выплат по кредиту более 90 дней - имеется только в обучающей выборке В файле y_train находятся ответы, была или нет просрочка (0 или 1) по факту</a:t>
            </a:r>
            <a:endParaRPr sz="14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2b7d178aa9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2b7d178aa9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2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2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8" name="Google Shape;58;p4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4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4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17" name="Google Shape;17;p34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18" name="Google Shape;18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7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7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Arial"/>
              <a:buNone/>
            </a:pPr>
            <a:r>
              <a:rPr lang="en" sz="8600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 i="0" u="none" strike="noStrike" cap="none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31;p3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9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1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32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"/>
            <p:cNvGrpSpPr/>
            <p:nvPr/>
          </p:nvGrpSpPr>
          <p:grpSpPr>
            <a:xfrm flipH="1">
              <a:off x="8183211" y="2407472"/>
              <a:ext cx="780359" cy="1195999"/>
              <a:chOff x="3975528" y="3303922"/>
              <a:chExt cx="780359" cy="1195999"/>
            </a:xfrm>
          </p:grpSpPr>
          <p:sp>
            <p:nvSpPr>
              <p:cNvPr id="304" name="Google Shape;304;p1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509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Проект по кредитному скорингу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2b7d178aa9_0_383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33843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Пропущенные значения</a:t>
            </a:r>
            <a:endParaRPr sz="3500"/>
          </a:p>
        </p:txBody>
      </p:sp>
      <p:sp>
        <p:nvSpPr>
          <p:cNvPr id="825" name="Google Shape;825;g12b7d178aa9_0_383"/>
          <p:cNvSpPr txBox="1">
            <a:spLocks noGrp="1"/>
          </p:cNvSpPr>
          <p:nvPr>
            <p:ph type="subTitle" idx="4294967295"/>
          </p:nvPr>
        </p:nvSpPr>
        <p:spPr>
          <a:xfrm>
            <a:off x="1076325" y="31351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Test выборка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826" name="Google Shape;826;g12b7d178aa9_0_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775" y="0"/>
            <a:ext cx="486722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6"/>
          <p:cNvSpPr txBox="1">
            <a:spLocks noGrp="1"/>
          </p:cNvSpPr>
          <p:nvPr>
            <p:ph type="ctrTitle" idx="4294967295"/>
          </p:nvPr>
        </p:nvSpPr>
        <p:spPr>
          <a:xfrm>
            <a:off x="457200" y="419400"/>
            <a:ext cx="40482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lang="en" b="1">
                <a:solidFill>
                  <a:schemeClr val="lt1"/>
                </a:solidFill>
                <a:highlight>
                  <a:schemeClr val="accent1"/>
                </a:highlight>
                <a:latin typeface="Raleway"/>
                <a:ea typeface="Raleway"/>
                <a:cs typeface="Raleway"/>
                <a:sym typeface="Raleway"/>
              </a:rPr>
              <a:t>2 столбца</a:t>
            </a:r>
            <a:endParaRPr sz="4800" b="1" i="0" u="none" strike="noStrike" cap="none">
              <a:solidFill>
                <a:schemeClr val="lt1"/>
              </a:solidFill>
              <a:highlight>
                <a:schemeClr val="accen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2" name="Google Shape;832;p16"/>
          <p:cNvSpPr txBox="1">
            <a:spLocks noGrp="1"/>
          </p:cNvSpPr>
          <p:nvPr>
            <p:ph type="subTitle" idx="4294967295"/>
          </p:nvPr>
        </p:nvSpPr>
        <p:spPr>
          <a:xfrm>
            <a:off x="457200" y="1003375"/>
            <a:ext cx="79032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monthly_income и family_members имеют пропуски</a:t>
            </a:r>
            <a:endParaRPr sz="2400" i="0" u="none" strike="noStrike" cap="non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833" name="Google Shape;833;p16"/>
          <p:cNvSpPr txBox="1">
            <a:spLocks noGrp="1"/>
          </p:cNvSpPr>
          <p:nvPr>
            <p:ph type="ctrTitle" idx="4294967295"/>
          </p:nvPr>
        </p:nvSpPr>
        <p:spPr>
          <a:xfrm>
            <a:off x="457200" y="3505493"/>
            <a:ext cx="40482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lang="en" b="1">
                <a:solidFill>
                  <a:schemeClr val="lt1"/>
                </a:solidFill>
                <a:highlight>
                  <a:schemeClr val="accent1"/>
                </a:highlight>
                <a:latin typeface="Raleway"/>
                <a:ea typeface="Raleway"/>
                <a:cs typeface="Raleway"/>
                <a:sym typeface="Raleway"/>
              </a:rPr>
              <a:t>19% и 2%</a:t>
            </a:r>
            <a:endParaRPr sz="4800" b="1" i="0" u="none" strike="noStrike" cap="none">
              <a:solidFill>
                <a:schemeClr val="lt1"/>
              </a:solidFill>
              <a:highlight>
                <a:schemeClr val="accen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4" name="Google Shape;834;p16"/>
          <p:cNvSpPr txBox="1">
            <a:spLocks noGrp="1"/>
          </p:cNvSpPr>
          <p:nvPr>
            <p:ph type="ctrTitle" idx="4294967295"/>
          </p:nvPr>
        </p:nvSpPr>
        <p:spPr>
          <a:xfrm>
            <a:off x="457200" y="1953513"/>
            <a:ext cx="46971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lang="en" b="1">
                <a:solidFill>
                  <a:schemeClr val="lt1"/>
                </a:solidFill>
                <a:highlight>
                  <a:schemeClr val="accent1"/>
                </a:highlight>
                <a:latin typeface="Raleway"/>
                <a:ea typeface="Raleway"/>
                <a:cs typeface="Raleway"/>
                <a:sym typeface="Raleway"/>
              </a:rPr>
              <a:t>20% и 3%</a:t>
            </a:r>
            <a:r>
              <a:rPr lang="en" sz="4800" b="0" i="0" u="none" strike="noStrike" cap="none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       </a:t>
            </a:r>
            <a:endParaRPr sz="4800" b="0" i="0" u="none" strike="noStrike" cap="none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835" name="Google Shape;835;p16"/>
          <p:cNvSpPr txBox="1">
            <a:spLocks noGrp="1"/>
          </p:cNvSpPr>
          <p:nvPr>
            <p:ph type="subTitle" idx="4294967295"/>
          </p:nvPr>
        </p:nvSpPr>
        <p:spPr>
          <a:xfrm>
            <a:off x="457200" y="2519275"/>
            <a:ext cx="65277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данных отсутствуют в этих столбцах в train</a:t>
            </a:r>
            <a:endParaRPr sz="2400" i="0" u="none" strike="noStrike" cap="non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836" name="Google Shape;836;p16"/>
          <p:cNvSpPr txBox="1">
            <a:spLocks noGrp="1"/>
          </p:cNvSpPr>
          <p:nvPr>
            <p:ph type="subTitle" idx="4294967295"/>
          </p:nvPr>
        </p:nvSpPr>
        <p:spPr>
          <a:xfrm>
            <a:off x="457200" y="4040200"/>
            <a:ext cx="61923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данных отсутствуют в этих столбцах в test</a:t>
            </a:r>
            <a:endParaRPr sz="2400" i="0" u="none" strike="noStrike" cap="non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837" name="Google Shape;837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838" name="Google Shape;838;p16"/>
          <p:cNvGrpSpPr/>
          <p:nvPr/>
        </p:nvGrpSpPr>
        <p:grpSpPr>
          <a:xfrm>
            <a:off x="6445309" y="1314270"/>
            <a:ext cx="2529893" cy="2784584"/>
            <a:chOff x="2152775" y="305709"/>
            <a:chExt cx="4264823" cy="4762415"/>
          </a:xfrm>
        </p:grpSpPr>
        <p:grpSp>
          <p:nvGrpSpPr>
            <p:cNvPr id="839" name="Google Shape;839;p16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840" name="Google Shape;840;p16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16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16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6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6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16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16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6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6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16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16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6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16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16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16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16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16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7" name="Google Shape;857;p16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858" name="Google Shape;858;p16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16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16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16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16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6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6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16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16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6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6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16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16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6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16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16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4" name="Google Shape;874;p16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875" name="Google Shape;875;p16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6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16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16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16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16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16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16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16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16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16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16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16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16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16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16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1" name="Google Shape;891;p16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892" name="Google Shape;892;p16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16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16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16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16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16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16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16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16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16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16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16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16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16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16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6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8" name="Google Shape;908;p16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909" name="Google Shape;909;p16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6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6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6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6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16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16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16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16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16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16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16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16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16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16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16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5" name="Google Shape;925;p16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926" name="Google Shape;926;p16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16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16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16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16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16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16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6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6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6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6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6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6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6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16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16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2" name="Google Shape;942;p16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943" name="Google Shape;943;p16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6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16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16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16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16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16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16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16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16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16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16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16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16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16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16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59" name="Google Shape;959;p16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4" name="Google Shape;964;p16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965" name="Google Shape;965;p16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16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6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6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6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6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6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6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6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6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6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6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6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6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6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6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1" name="Google Shape;981;p16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982" name="Google Shape;982;p16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6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6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6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16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16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16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16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16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16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16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16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16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16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16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16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8" name="Google Shape;998;p16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999" name="Google Shape;999;p16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16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16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16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16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16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16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16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16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16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16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16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16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16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16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16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5" name="Google Shape;1015;p16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016" name="Google Shape;1016;p16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16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16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16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16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16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16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16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16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16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16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16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16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16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16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16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2" name="Google Shape;1032;p16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033" name="Google Shape;1033;p16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16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16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16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16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16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16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16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16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16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16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16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16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16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16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16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9" name="Google Shape;1049;p16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050" name="Google Shape;1050;p16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16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16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16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16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16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16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16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16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16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16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16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16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16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16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16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6" name="Google Shape;1066;p16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067" name="Google Shape;1067;p16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16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16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16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16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16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16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16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16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16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16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16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16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16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16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16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3" name="Google Shape;1083;p16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084" name="Google Shape;1084;p16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16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16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16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16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16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16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16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16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16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16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16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16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16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16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16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0" name="Google Shape;1100;p16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101" name="Google Shape;1101;p16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16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16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16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16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16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16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16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16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16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16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16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16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16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16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16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6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118" name="Google Shape;1118;p16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16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16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16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16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16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16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16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16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16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16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16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16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16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16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16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16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135" name="Google Shape;1135;p16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16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16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16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16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16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16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16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16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16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16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16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16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16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16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16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1" name="Google Shape;1151;p16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152" name="Google Shape;1152;p16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16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16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16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16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16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16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16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16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16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16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16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16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16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16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16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8" name="Google Shape;1168;p16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169" name="Google Shape;1169;p16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16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16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16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16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16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16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16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16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16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16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16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16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16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16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16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5" name="Google Shape;1185;p16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186" name="Google Shape;1186;p16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16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16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16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16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16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16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16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16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p16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16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16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16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16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16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16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2" name="Google Shape;1202;p16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203" name="Google Shape;1203;p16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16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16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16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16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16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16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16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16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p16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16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16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16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16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16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16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9" name="Google Shape;1219;p16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220" name="Google Shape;1220;p16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16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16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16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16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16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16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16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16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16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16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16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16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16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16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16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6" name="Google Shape;1236;p16"/>
            <p:cNvGrpSpPr/>
            <p:nvPr/>
          </p:nvGrpSpPr>
          <p:grpSpPr>
            <a:xfrm>
              <a:off x="4993741" y="3268090"/>
              <a:ext cx="883852" cy="621125"/>
              <a:chOff x="6803366" y="4010215"/>
              <a:chExt cx="883852" cy="621125"/>
            </a:xfrm>
          </p:grpSpPr>
          <p:sp>
            <p:nvSpPr>
              <p:cNvPr id="1237" name="Google Shape;1237;p16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16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16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16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16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16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16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16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16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16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16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16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16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16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16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16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3" name="Google Shape;1253;p16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254" name="Google Shape;1254;p16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16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16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16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16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16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16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16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16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16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16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16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16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16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16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16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70" name="Google Shape;1270;p16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16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16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16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16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16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16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16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16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16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16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16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16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16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45" name="Google Shape;1345;p16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346" name="Google Shape;1346;p16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16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16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16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16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1" name="Google Shape;1351;p16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352" name="Google Shape;1352;p16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16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16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16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16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7" name="Google Shape;1357;p16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16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12b7d178aa9_0_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74097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Заполнение пропусков</a:t>
            </a:r>
            <a:endParaRPr/>
          </a:p>
        </p:txBody>
      </p:sp>
      <p:sp>
        <p:nvSpPr>
          <p:cNvPr id="1364" name="Google Shape;1364;g12b7d178aa9_0_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365" name="Google Shape;1365;g12b7d178aa9_0_4"/>
          <p:cNvGrpSpPr/>
          <p:nvPr/>
        </p:nvGrpSpPr>
        <p:grpSpPr>
          <a:xfrm>
            <a:off x="2655065" y="1900905"/>
            <a:ext cx="2200509" cy="1636308"/>
            <a:chOff x="3071457" y="2013875"/>
            <a:chExt cx="1944600" cy="1569600"/>
          </a:xfrm>
        </p:grpSpPr>
        <p:sp>
          <p:nvSpPr>
            <p:cNvPr id="1366" name="Google Shape;1366;g12b7d178aa9_0_4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367" name="Google Shape;1367;g12b7d178aa9_0_4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family_members</a:t>
              </a:r>
              <a:endParaRPr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368" name="Google Shape;1368;g12b7d178aa9_0_4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13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Пропуски заменяем нулями</a:t>
              </a:r>
              <a:endParaRPr sz="130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369" name="Google Shape;1369;g12b7d178aa9_0_4"/>
          <p:cNvGrpSpPr/>
          <p:nvPr/>
        </p:nvGrpSpPr>
        <p:grpSpPr>
          <a:xfrm>
            <a:off x="457205" y="1900773"/>
            <a:ext cx="2200509" cy="1636465"/>
            <a:chOff x="1126863" y="2013875"/>
            <a:chExt cx="1944600" cy="1569600"/>
          </a:xfrm>
        </p:grpSpPr>
        <p:sp>
          <p:nvSpPr>
            <p:cNvPr id="1370" name="Google Shape;1370;g12b7d178aa9_0_4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371" name="Google Shape;1371;g12b7d178aa9_0_4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monthly_income</a:t>
              </a:r>
              <a:endParaRPr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372" name="Google Shape;1372;g12b7d178aa9_0_4"/>
            <p:cNvSpPr txBox="1"/>
            <p:nvPr/>
          </p:nvSpPr>
          <p:spPr>
            <a:xfrm>
              <a:off x="1351627" y="2716359"/>
              <a:ext cx="15342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130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Пропуски заменяем медианой</a:t>
              </a:r>
              <a:endParaRPr sz="1600" i="0" u="none" strike="noStrike" cap="non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1373" name="Google Shape;1373;g12b7d178aa9_0_4"/>
          <p:cNvGrpSpPr/>
          <p:nvPr/>
        </p:nvGrpSpPr>
        <p:grpSpPr>
          <a:xfrm>
            <a:off x="4855563" y="1900838"/>
            <a:ext cx="3396158" cy="1636465"/>
            <a:chOff x="5015938" y="2013875"/>
            <a:chExt cx="3001200" cy="1569600"/>
          </a:xfrm>
        </p:grpSpPr>
        <p:sp>
          <p:nvSpPr>
            <p:cNvPr id="1374" name="Google Shape;1374;g12b7d178aa9_0_4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375" name="Google Shape;1375;g12b7d178aa9_0_4"/>
            <p:cNvSpPr txBox="1"/>
            <p:nvPr/>
          </p:nvSpPr>
          <p:spPr>
            <a:xfrm>
              <a:off x="5360226" y="2226941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Получили датафрейм, готовый к анализу</a:t>
              </a:r>
              <a:endParaRPr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376" name="Google Shape;1376;g12b7d178aa9_0_4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130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Теперь изучим подробнее наши данные</a:t>
              </a:r>
              <a:endParaRPr sz="1600" i="0" u="none" strike="noStrike" cap="non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1377" name="Google Shape;1377;g12b7d178aa9_0_4"/>
          <p:cNvGrpSpPr/>
          <p:nvPr/>
        </p:nvGrpSpPr>
        <p:grpSpPr>
          <a:xfrm>
            <a:off x="4711382" y="2602465"/>
            <a:ext cx="296000" cy="294651"/>
            <a:chOff x="4858109" y="2631368"/>
            <a:chExt cx="316442" cy="315000"/>
          </a:xfrm>
        </p:grpSpPr>
        <p:sp>
          <p:nvSpPr>
            <p:cNvPr id="1378" name="Google Shape;1378;g12b7d178aa9_0_4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g12b7d178aa9_0_4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0" name="Google Shape;1380;g12b7d178aa9_0_4"/>
          <p:cNvGrpSpPr/>
          <p:nvPr/>
        </p:nvGrpSpPr>
        <p:grpSpPr>
          <a:xfrm>
            <a:off x="2512766" y="2602490"/>
            <a:ext cx="294612" cy="294612"/>
            <a:chOff x="3157188" y="909150"/>
            <a:chExt cx="470400" cy="470400"/>
          </a:xfrm>
        </p:grpSpPr>
        <p:sp>
          <p:nvSpPr>
            <p:cNvPr id="1381" name="Google Shape;1381;g12b7d178aa9_0_4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g12b7d178aa9_0_4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3" name="Google Shape;1383;g12b7d178aa9_0_4"/>
          <p:cNvGrpSpPr/>
          <p:nvPr/>
        </p:nvGrpSpPr>
        <p:grpSpPr>
          <a:xfrm>
            <a:off x="6911384" y="2875749"/>
            <a:ext cx="1925013" cy="1953036"/>
            <a:chOff x="2011725" y="44285"/>
            <a:chExt cx="4684870" cy="4762340"/>
          </a:xfrm>
        </p:grpSpPr>
        <p:grpSp>
          <p:nvGrpSpPr>
            <p:cNvPr id="1384" name="Google Shape;1384;g12b7d178aa9_0_4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1385" name="Google Shape;1385;g12b7d178aa9_0_4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g12b7d178aa9_0_4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g12b7d178aa9_0_4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g12b7d178aa9_0_4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g12b7d178aa9_0_4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g12b7d178aa9_0_4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g12b7d178aa9_0_4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g12b7d178aa9_0_4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g12b7d178aa9_0_4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g12b7d178aa9_0_4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g12b7d178aa9_0_4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g12b7d178aa9_0_4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g12b7d178aa9_0_4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g12b7d178aa9_0_4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g12b7d178aa9_0_4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g12b7d178aa9_0_4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g12b7d178aa9_0_4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g12b7d178aa9_0_4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g12b7d178aa9_0_4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g12b7d178aa9_0_4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g12b7d178aa9_0_4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g12b7d178aa9_0_4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g12b7d178aa9_0_4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g12b7d178aa9_0_4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g12b7d178aa9_0_4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g12b7d178aa9_0_4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g12b7d178aa9_0_4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g12b7d178aa9_0_4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g12b7d178aa9_0_4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g12b7d178aa9_0_4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g12b7d178aa9_0_4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g12b7d178aa9_0_4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g12b7d178aa9_0_4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g12b7d178aa9_0_4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g12b7d178aa9_0_4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g12b7d178aa9_0_4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g12b7d178aa9_0_4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g12b7d178aa9_0_4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g12b7d178aa9_0_4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g12b7d178aa9_0_4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g12b7d178aa9_0_4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g12b7d178aa9_0_4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g12b7d178aa9_0_4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g12b7d178aa9_0_4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g12b7d178aa9_0_4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g12b7d178aa9_0_4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g12b7d178aa9_0_4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g12b7d178aa9_0_4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g12b7d178aa9_0_4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g12b7d178aa9_0_4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g12b7d178aa9_0_4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g12b7d178aa9_0_4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g12b7d178aa9_0_4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g12b7d178aa9_0_4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g12b7d178aa9_0_4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g12b7d178aa9_0_4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g12b7d178aa9_0_4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g12b7d178aa9_0_4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g12b7d178aa9_0_4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g12b7d178aa9_0_4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g12b7d178aa9_0_4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g12b7d178aa9_0_4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g12b7d178aa9_0_4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g12b7d178aa9_0_4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g12b7d178aa9_0_4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g12b7d178aa9_0_4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g12b7d178aa9_0_4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g12b7d178aa9_0_4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g12b7d178aa9_0_4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g12b7d178aa9_0_4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g12b7d178aa9_0_4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g12b7d178aa9_0_4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g12b7d178aa9_0_4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g12b7d178aa9_0_4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g12b7d178aa9_0_4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g12b7d178aa9_0_4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g12b7d178aa9_0_4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g12b7d178aa9_0_4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g12b7d178aa9_0_4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g12b7d178aa9_0_4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g12b7d178aa9_0_4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g12b7d178aa9_0_4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g12b7d178aa9_0_4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g12b7d178aa9_0_4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g12b7d178aa9_0_4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g12b7d178aa9_0_4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g12b7d178aa9_0_4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g12b7d178aa9_0_4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g12b7d178aa9_0_4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g12b7d178aa9_0_4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g12b7d178aa9_0_4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g12b7d178aa9_0_4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g12b7d178aa9_0_4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g12b7d178aa9_0_4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g12b7d178aa9_0_4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g12b7d178aa9_0_4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g12b7d178aa9_0_4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g12b7d178aa9_0_4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g12b7d178aa9_0_4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g12b7d178aa9_0_4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g12b7d178aa9_0_4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g12b7d178aa9_0_4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g12b7d178aa9_0_4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g12b7d178aa9_0_4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g12b7d178aa9_0_4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g12b7d178aa9_0_4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g12b7d178aa9_0_4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92" name="Google Shape;1492;g12b7d178aa9_0_4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g12b7d178aa9_0_4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g12b7d178aa9_0_4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g12b7d178aa9_0_4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g12b7d178aa9_0_4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g12b7d178aa9_0_4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g12b7d178aa9_0_4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g12b7d178aa9_0_4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g12b7d178aa9_0_4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g12b7d178aa9_0_4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g12b7d178aa9_0_4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g12b7d178aa9_0_4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g12b7d178aa9_0_4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g12b7d178aa9_0_4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g12b7d178aa9_0_4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4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g12b7d178aa9_0_4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4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g12b7d178aa9_0_4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g12b7d178aa9_0_4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g12b7d178aa9_0_4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g12b7d178aa9_0_4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g12b7d178aa9_0_4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g12b7d178aa9_0_4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g12b7d178aa9_0_4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g12b7d178aa9_0_4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g12b7d178aa9_0_4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4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g12b7d178aa9_0_4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g12b7d178aa9_0_4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g12b7d178aa9_0_4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g12b7d178aa9_0_4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g12b7d178aa9_0_4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g12b7d178aa9_0_4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g12b7d178aa9_0_4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g12b7d178aa9_0_4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g12b7d178aa9_0_4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g12b7d178aa9_0_4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g12b7d178aa9_0_4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g12b7d178aa9_0_4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g12b7d178aa9_0_4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g12b7d178aa9_0_4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g12b7d178aa9_0_4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g12b7d178aa9_0_4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g12b7d178aa9_0_4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g12b7d178aa9_0_4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g12b7d178aa9_0_4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g12b7d178aa9_0_4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g12b7d178aa9_0_4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g12b7d178aa9_0_4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g12b7d178aa9_0_4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g12b7d178aa9_0_4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g12b7d178aa9_0_4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g12b7d178aa9_0_4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g12b7d178aa9_0_4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g12b7d178aa9_0_4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g12b7d178aa9_0_4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g12b7d178aa9_0_4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g12b7d178aa9_0_4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g12b7d178aa9_0_4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g12b7d178aa9_0_4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g12b7d178aa9_0_4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g12b7d178aa9_0_4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g12b7d178aa9_0_4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g12b7d178aa9_0_4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g12b7d178aa9_0_4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g12b7d178aa9_0_4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g12b7d178aa9_0_4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g12b7d178aa9_0_4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g12b7d178aa9_0_4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g12b7d178aa9_0_4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g12b7d178aa9_0_4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g12b7d178aa9_0_4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g12b7d178aa9_0_4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g12b7d178aa9_0_4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g12b7d178aa9_0_4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g12b7d178aa9_0_4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g12b7d178aa9_0_4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g12b7d178aa9_0_4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g12b7d178aa9_0_4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g12b7d178aa9_0_4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g12b7d178aa9_0_4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g12b7d178aa9_0_4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g12b7d178aa9_0_4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g12b7d178aa9_0_4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g12b7d178aa9_0_4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g12b7d178aa9_0_4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g12b7d178aa9_0_4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g12b7d178aa9_0_4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g12b7d178aa9_0_4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g12b7d178aa9_0_4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g12b7d178aa9_0_4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g12b7d178aa9_0_4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g12b7d178aa9_0_4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g12b7d178aa9_0_4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g12b7d178aa9_0_4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g12b7d178aa9_0_4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g12b7d178aa9_0_4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g12b7d178aa9_0_4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g12b7d178aa9_0_4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g12b7d178aa9_0_4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g12b7d178aa9_0_4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g12b7d178aa9_0_4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g12b7d178aa9_0_4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g12b7d178aa9_0_4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g12b7d178aa9_0_4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g12b7d178aa9_0_4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g12b7d178aa9_0_4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g12b7d178aa9_0_4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g12b7d178aa9_0_4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g12b7d178aa9_0_4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g12b7d178aa9_0_4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g12b7d178aa9_0_4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g12b7d178aa9_0_4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g12b7d178aa9_0_4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g12b7d178aa9_0_4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g12b7d178aa9_0_4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g12b7d178aa9_0_4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g12b7d178aa9_0_4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g12b7d178aa9_0_4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g12b7d178aa9_0_4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g12b7d178aa9_0_4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g12b7d178aa9_0_4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g12b7d178aa9_0_4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g12b7d178aa9_0_4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g12b7d178aa9_0_4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g12b7d178aa9_0_4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g12b7d178aa9_0_4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g12b7d178aa9_0_4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g12b7d178aa9_0_4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g12b7d178aa9_0_4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g12b7d178aa9_0_4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g12b7d178aa9_0_4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g12b7d178aa9_0_4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g12b7d178aa9_0_4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g12b7d178aa9_0_4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g12b7d178aa9_0_4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g12b7d178aa9_0_4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g12b7d178aa9_0_4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g12b7d178aa9_0_4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g12b7d178aa9_0_4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g12b7d178aa9_0_4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g12b7d178aa9_0_4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g12b7d178aa9_0_4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3" name="Google Shape;1633;g12b7d178aa9_0_4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1634" name="Google Shape;1634;g12b7d178aa9_0_4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g12b7d178aa9_0_4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g12b7d178aa9_0_4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g12b7d178aa9_0_4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g12b7d178aa9_0_4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9" name="Google Shape;1639;g12b7d178aa9_0_4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1640" name="Google Shape;1640;g12b7d178aa9_0_4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g12b7d178aa9_0_4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g12b7d178aa9_0_4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g12b7d178aa9_0_4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g12b7d178aa9_0_4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45" name="Google Shape;1645;g12b7d178aa9_0_4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g12b7d178aa9_0_4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47" name="Google Shape;1647;g12b7d178aa9_0_4"/>
            <p:cNvGrpSpPr/>
            <p:nvPr/>
          </p:nvGrpSpPr>
          <p:grpSpPr>
            <a:xfrm flipH="1">
              <a:off x="2446573" y="1414367"/>
              <a:ext cx="298963" cy="226659"/>
              <a:chOff x="6621095" y="1452181"/>
              <a:chExt cx="330894" cy="250785"/>
            </a:xfrm>
          </p:grpSpPr>
          <p:sp>
            <p:nvSpPr>
              <p:cNvPr id="1648" name="Google Shape;1648;g12b7d178aa9_0_4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9" name="Google Shape;1649;g12b7d178aa9_0_4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g12b7d178aa9_0_4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g12b7d178aa9_0_4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2" name="Google Shape;1652;g12b7d178aa9_0_4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3" name="Google Shape;1653;g12b7d178aa9_0_4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g12b7d178aa9_0_4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176e4ae1fcb_3_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Баланс классов</a:t>
            </a:r>
            <a:endParaRPr sz="4000"/>
          </a:p>
        </p:txBody>
      </p:sp>
      <p:sp>
        <p:nvSpPr>
          <p:cNvPr id="1660" name="Google Shape;1660;g176e4ae1fcb_3_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661" name="Google Shape;1661;g176e4ae1fcb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575" y="1308950"/>
            <a:ext cx="6084850" cy="35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g176e4ae1fcb_3_7"/>
          <p:cNvSpPr/>
          <p:nvPr/>
        </p:nvSpPr>
        <p:spPr>
          <a:xfrm>
            <a:off x="5118600" y="4144025"/>
            <a:ext cx="2025600" cy="195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g176e4ae1fcb_3_7"/>
          <p:cNvSpPr/>
          <p:nvPr/>
        </p:nvSpPr>
        <p:spPr>
          <a:xfrm>
            <a:off x="5135550" y="4677925"/>
            <a:ext cx="93300" cy="1101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12b7d178aa9_0_30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669" name="Google Shape;1669;g12b7d178aa9_0_305"/>
          <p:cNvGrpSpPr/>
          <p:nvPr/>
        </p:nvGrpSpPr>
        <p:grpSpPr>
          <a:xfrm>
            <a:off x="1397451" y="155271"/>
            <a:ext cx="7373830" cy="4808142"/>
            <a:chOff x="1177450" y="241631"/>
            <a:chExt cx="6173152" cy="3616776"/>
          </a:xfrm>
        </p:grpSpPr>
        <p:sp>
          <p:nvSpPr>
            <p:cNvPr id="1670" name="Google Shape;1670;g12b7d178aa9_0_30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g12b7d178aa9_0_30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g12b7d178aa9_0_30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g12b7d178aa9_0_30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4" name="Google Shape;1674;g12b7d178aa9_0_305"/>
          <p:cNvSpPr txBox="1">
            <a:spLocks noGrp="1"/>
          </p:cNvSpPr>
          <p:nvPr>
            <p:ph type="body" idx="4294967295"/>
          </p:nvPr>
        </p:nvSpPr>
        <p:spPr>
          <a:xfrm>
            <a:off x="178275" y="1969850"/>
            <a:ext cx="23760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Таблица корреляций</a:t>
            </a:r>
            <a:endParaRPr sz="24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фичей</a:t>
            </a:r>
            <a:endParaRPr sz="24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675" name="Google Shape;1675;g12b7d178aa9_0_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975" y="388325"/>
            <a:ext cx="5756899" cy="412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6" name="Google Shape;1676;g12b7d178aa9_0_305"/>
          <p:cNvGrpSpPr/>
          <p:nvPr/>
        </p:nvGrpSpPr>
        <p:grpSpPr>
          <a:xfrm>
            <a:off x="7746594" y="3259087"/>
            <a:ext cx="1215960" cy="1884998"/>
            <a:chOff x="6492500" y="4126007"/>
            <a:chExt cx="272380" cy="422295"/>
          </a:xfrm>
        </p:grpSpPr>
        <p:sp>
          <p:nvSpPr>
            <p:cNvPr id="1677" name="Google Shape;1677;g12b7d178aa9_0_305"/>
            <p:cNvSpPr/>
            <p:nvPr/>
          </p:nvSpPr>
          <p:spPr>
            <a:xfrm rot="10800000">
              <a:off x="6492500" y="4391998"/>
              <a:ext cx="272380" cy="156304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g12b7d178aa9_0_305"/>
            <p:cNvSpPr/>
            <p:nvPr/>
          </p:nvSpPr>
          <p:spPr>
            <a:xfrm flipH="1">
              <a:off x="6563174" y="4299082"/>
              <a:ext cx="180704" cy="104592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g12b7d178aa9_0_305"/>
            <p:cNvSpPr/>
            <p:nvPr/>
          </p:nvSpPr>
          <p:spPr>
            <a:xfrm flipH="1">
              <a:off x="6653526" y="4351284"/>
              <a:ext cx="90352" cy="156908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g12b7d178aa9_0_305"/>
            <p:cNvSpPr/>
            <p:nvPr/>
          </p:nvSpPr>
          <p:spPr>
            <a:xfrm flipH="1">
              <a:off x="6563302" y="4351284"/>
              <a:ext cx="90352" cy="156908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g12b7d178aa9_0_305"/>
            <p:cNvSpPr/>
            <p:nvPr/>
          </p:nvSpPr>
          <p:spPr>
            <a:xfrm>
              <a:off x="6631565" y="4127172"/>
              <a:ext cx="91738" cy="134124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g12b7d178aa9_0_305"/>
            <p:cNvSpPr/>
            <p:nvPr/>
          </p:nvSpPr>
          <p:spPr>
            <a:xfrm>
              <a:off x="6638516" y="4126007"/>
              <a:ext cx="43942" cy="54150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g12b7d178aa9_0_305"/>
            <p:cNvSpPr/>
            <p:nvPr/>
          </p:nvSpPr>
          <p:spPr>
            <a:xfrm>
              <a:off x="6647100" y="4184749"/>
              <a:ext cx="54203" cy="60663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g12b7d178aa9_0_305"/>
            <p:cNvSpPr/>
            <p:nvPr/>
          </p:nvSpPr>
          <p:spPr>
            <a:xfrm>
              <a:off x="6554604" y="4208935"/>
              <a:ext cx="102289" cy="145613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g12b7d178aa9_0_305"/>
            <p:cNvSpPr/>
            <p:nvPr/>
          </p:nvSpPr>
          <p:spPr>
            <a:xfrm>
              <a:off x="6631332" y="4204595"/>
              <a:ext cx="79014" cy="104225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g12b7d178aa9_0_305"/>
            <p:cNvSpPr/>
            <p:nvPr/>
          </p:nvSpPr>
          <p:spPr>
            <a:xfrm>
              <a:off x="6645396" y="4130153"/>
              <a:ext cx="58127" cy="71607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g12b7d178aa9_0_305"/>
            <p:cNvSpPr/>
            <p:nvPr/>
          </p:nvSpPr>
          <p:spPr>
            <a:xfrm>
              <a:off x="6647754" y="4129873"/>
              <a:ext cx="58357" cy="54923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g12b7d178aa9_0_305"/>
            <p:cNvSpPr/>
            <p:nvPr/>
          </p:nvSpPr>
          <p:spPr>
            <a:xfrm>
              <a:off x="6577749" y="4490229"/>
              <a:ext cx="45891" cy="35005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g12b7d178aa9_0_305"/>
            <p:cNvSpPr/>
            <p:nvPr/>
          </p:nvSpPr>
          <p:spPr>
            <a:xfrm>
              <a:off x="6577951" y="4501389"/>
              <a:ext cx="45683" cy="23850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g12b7d178aa9_0_305"/>
            <p:cNvSpPr/>
            <p:nvPr/>
          </p:nvSpPr>
          <p:spPr>
            <a:xfrm>
              <a:off x="6554804" y="4475155"/>
              <a:ext cx="42007" cy="3254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g12b7d178aa9_0_305"/>
            <p:cNvSpPr/>
            <p:nvPr/>
          </p:nvSpPr>
          <p:spPr>
            <a:xfrm>
              <a:off x="6554997" y="4485886"/>
              <a:ext cx="41840" cy="2184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g12b7d178aa9_0_305"/>
            <p:cNvSpPr/>
            <p:nvPr/>
          </p:nvSpPr>
          <p:spPr>
            <a:xfrm>
              <a:off x="6570371" y="4307401"/>
              <a:ext cx="100028" cy="17252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g12b7d178aa9_0_305"/>
            <p:cNvSpPr/>
            <p:nvPr/>
          </p:nvSpPr>
          <p:spPr>
            <a:xfrm>
              <a:off x="6597627" y="4307742"/>
              <a:ext cx="99584" cy="18680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g12b7d178aa9_0_305"/>
            <p:cNvSpPr/>
            <p:nvPr/>
          </p:nvSpPr>
          <p:spPr>
            <a:xfrm>
              <a:off x="6560564" y="4295988"/>
              <a:ext cx="148920" cy="137079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g12b7d178aa9_0_305"/>
            <p:cNvSpPr/>
            <p:nvPr/>
          </p:nvSpPr>
          <p:spPr>
            <a:xfrm>
              <a:off x="6680201" y="4215053"/>
              <a:ext cx="51754" cy="18144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g12b7d178aa9_0_305"/>
            <p:cNvSpPr/>
            <p:nvPr/>
          </p:nvSpPr>
          <p:spPr>
            <a:xfrm>
              <a:off x="6690335" y="4212768"/>
              <a:ext cx="31293" cy="39798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g12b7d178aa9_0_305"/>
            <p:cNvSpPr/>
            <p:nvPr/>
          </p:nvSpPr>
          <p:spPr>
            <a:xfrm>
              <a:off x="6629015" y="4204538"/>
              <a:ext cx="26768" cy="28104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98" name="Google Shape;1698;g12b7d178aa9_0_305"/>
            <p:cNvGrpSpPr/>
            <p:nvPr/>
          </p:nvGrpSpPr>
          <p:grpSpPr>
            <a:xfrm>
              <a:off x="6551322" y="4270887"/>
              <a:ext cx="147943" cy="112126"/>
              <a:chOff x="6621095" y="1452181"/>
              <a:chExt cx="330894" cy="250785"/>
            </a:xfrm>
          </p:grpSpPr>
          <p:sp>
            <p:nvSpPr>
              <p:cNvPr id="1699" name="Google Shape;1699;g12b7d178aa9_0_30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g12b7d178aa9_0_30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g12b7d178aa9_0_30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g12b7d178aa9_0_30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g12b7d178aa9_0_30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76e4ae1fcb_1_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709" name="Google Shape;1709;g176e4ae1fcb_1_7"/>
          <p:cNvGrpSpPr/>
          <p:nvPr/>
        </p:nvGrpSpPr>
        <p:grpSpPr>
          <a:xfrm>
            <a:off x="1397451" y="155271"/>
            <a:ext cx="7373830" cy="4808142"/>
            <a:chOff x="1177450" y="241631"/>
            <a:chExt cx="6173152" cy="3616776"/>
          </a:xfrm>
        </p:grpSpPr>
        <p:sp>
          <p:nvSpPr>
            <p:cNvPr id="1710" name="Google Shape;1710;g176e4ae1fcb_1_7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g176e4ae1fcb_1_7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g176e4ae1fcb_1_7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g176e4ae1fcb_1_7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4" name="Google Shape;1714;g176e4ae1fcb_1_7"/>
          <p:cNvSpPr txBox="1">
            <a:spLocks noGrp="1"/>
          </p:cNvSpPr>
          <p:nvPr>
            <p:ph type="body" idx="4294967295"/>
          </p:nvPr>
        </p:nvSpPr>
        <p:spPr>
          <a:xfrm>
            <a:off x="178275" y="1969850"/>
            <a:ext cx="1839677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Таблица корреляций</a:t>
            </a:r>
            <a:r>
              <a:rPr lang="ru-RU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en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фичей с результатом</a:t>
            </a:r>
            <a:endParaRPr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400" dirty="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715" name="Google Shape;1715;g176e4ae1fcb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975" y="388325"/>
            <a:ext cx="5756899" cy="412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g176e4ae1fcb_1_7"/>
          <p:cNvGrpSpPr/>
          <p:nvPr/>
        </p:nvGrpSpPr>
        <p:grpSpPr>
          <a:xfrm>
            <a:off x="7746594" y="3259087"/>
            <a:ext cx="1215960" cy="1884998"/>
            <a:chOff x="6492500" y="4126007"/>
            <a:chExt cx="272380" cy="422295"/>
          </a:xfrm>
        </p:grpSpPr>
        <p:sp>
          <p:nvSpPr>
            <p:cNvPr id="1717" name="Google Shape;1717;g176e4ae1fcb_1_7"/>
            <p:cNvSpPr/>
            <p:nvPr/>
          </p:nvSpPr>
          <p:spPr>
            <a:xfrm rot="10800000">
              <a:off x="6492500" y="4391998"/>
              <a:ext cx="272380" cy="156304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g176e4ae1fcb_1_7"/>
            <p:cNvSpPr/>
            <p:nvPr/>
          </p:nvSpPr>
          <p:spPr>
            <a:xfrm flipH="1">
              <a:off x="6563174" y="4299082"/>
              <a:ext cx="180704" cy="104592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g176e4ae1fcb_1_7"/>
            <p:cNvSpPr/>
            <p:nvPr/>
          </p:nvSpPr>
          <p:spPr>
            <a:xfrm flipH="1">
              <a:off x="6653526" y="4351284"/>
              <a:ext cx="90352" cy="156908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g176e4ae1fcb_1_7"/>
            <p:cNvSpPr/>
            <p:nvPr/>
          </p:nvSpPr>
          <p:spPr>
            <a:xfrm flipH="1">
              <a:off x="6563302" y="4351284"/>
              <a:ext cx="90352" cy="156908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g176e4ae1fcb_1_7"/>
            <p:cNvSpPr/>
            <p:nvPr/>
          </p:nvSpPr>
          <p:spPr>
            <a:xfrm>
              <a:off x="6631565" y="4127172"/>
              <a:ext cx="91738" cy="134124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g176e4ae1fcb_1_7"/>
            <p:cNvSpPr/>
            <p:nvPr/>
          </p:nvSpPr>
          <p:spPr>
            <a:xfrm>
              <a:off x="6638516" y="4126007"/>
              <a:ext cx="43942" cy="54150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g176e4ae1fcb_1_7"/>
            <p:cNvSpPr/>
            <p:nvPr/>
          </p:nvSpPr>
          <p:spPr>
            <a:xfrm>
              <a:off x="6647100" y="4184749"/>
              <a:ext cx="54203" cy="60663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g176e4ae1fcb_1_7"/>
            <p:cNvSpPr/>
            <p:nvPr/>
          </p:nvSpPr>
          <p:spPr>
            <a:xfrm>
              <a:off x="6554604" y="4208935"/>
              <a:ext cx="102289" cy="145613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g176e4ae1fcb_1_7"/>
            <p:cNvSpPr/>
            <p:nvPr/>
          </p:nvSpPr>
          <p:spPr>
            <a:xfrm>
              <a:off x="6631332" y="4204595"/>
              <a:ext cx="79014" cy="104225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g176e4ae1fcb_1_7"/>
            <p:cNvSpPr/>
            <p:nvPr/>
          </p:nvSpPr>
          <p:spPr>
            <a:xfrm>
              <a:off x="6645396" y="4130153"/>
              <a:ext cx="58127" cy="71607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g176e4ae1fcb_1_7"/>
            <p:cNvSpPr/>
            <p:nvPr/>
          </p:nvSpPr>
          <p:spPr>
            <a:xfrm>
              <a:off x="6647754" y="4129873"/>
              <a:ext cx="58357" cy="54923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g176e4ae1fcb_1_7"/>
            <p:cNvSpPr/>
            <p:nvPr/>
          </p:nvSpPr>
          <p:spPr>
            <a:xfrm>
              <a:off x="6577749" y="4490229"/>
              <a:ext cx="45891" cy="35005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g176e4ae1fcb_1_7"/>
            <p:cNvSpPr/>
            <p:nvPr/>
          </p:nvSpPr>
          <p:spPr>
            <a:xfrm>
              <a:off x="6577951" y="4501389"/>
              <a:ext cx="45683" cy="23850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g176e4ae1fcb_1_7"/>
            <p:cNvSpPr/>
            <p:nvPr/>
          </p:nvSpPr>
          <p:spPr>
            <a:xfrm>
              <a:off x="6554804" y="4475155"/>
              <a:ext cx="42007" cy="3254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g176e4ae1fcb_1_7"/>
            <p:cNvSpPr/>
            <p:nvPr/>
          </p:nvSpPr>
          <p:spPr>
            <a:xfrm>
              <a:off x="6554997" y="4485886"/>
              <a:ext cx="41840" cy="2184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g176e4ae1fcb_1_7"/>
            <p:cNvSpPr/>
            <p:nvPr/>
          </p:nvSpPr>
          <p:spPr>
            <a:xfrm>
              <a:off x="6570371" y="4307401"/>
              <a:ext cx="100028" cy="17252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g176e4ae1fcb_1_7"/>
            <p:cNvSpPr/>
            <p:nvPr/>
          </p:nvSpPr>
          <p:spPr>
            <a:xfrm>
              <a:off x="6597627" y="4307742"/>
              <a:ext cx="99584" cy="18680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g176e4ae1fcb_1_7"/>
            <p:cNvSpPr/>
            <p:nvPr/>
          </p:nvSpPr>
          <p:spPr>
            <a:xfrm>
              <a:off x="6560564" y="4295988"/>
              <a:ext cx="148920" cy="137079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g176e4ae1fcb_1_7"/>
            <p:cNvSpPr/>
            <p:nvPr/>
          </p:nvSpPr>
          <p:spPr>
            <a:xfrm>
              <a:off x="6680201" y="4215053"/>
              <a:ext cx="51754" cy="18144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g176e4ae1fcb_1_7"/>
            <p:cNvSpPr/>
            <p:nvPr/>
          </p:nvSpPr>
          <p:spPr>
            <a:xfrm>
              <a:off x="6690335" y="4212768"/>
              <a:ext cx="31293" cy="39798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g176e4ae1fcb_1_7"/>
            <p:cNvSpPr/>
            <p:nvPr/>
          </p:nvSpPr>
          <p:spPr>
            <a:xfrm>
              <a:off x="6629015" y="4204538"/>
              <a:ext cx="26768" cy="28104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38" name="Google Shape;1738;g176e4ae1fcb_1_7"/>
            <p:cNvGrpSpPr/>
            <p:nvPr/>
          </p:nvGrpSpPr>
          <p:grpSpPr>
            <a:xfrm>
              <a:off x="6551322" y="4270887"/>
              <a:ext cx="147943" cy="112126"/>
              <a:chOff x="6621095" y="1452181"/>
              <a:chExt cx="330894" cy="250785"/>
            </a:xfrm>
          </p:grpSpPr>
          <p:sp>
            <p:nvSpPr>
              <p:cNvPr id="1739" name="Google Shape;1739;g176e4ae1fcb_1_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1740;g176e4ae1fcb_1_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g176e4ae1fcb_1_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g176e4ae1fcb_1_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1743;g176e4ae1fcb_1_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44" name="Google Shape;1744;g176e4ae1fcb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7975" y="388325"/>
            <a:ext cx="5756901" cy="4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175fb30113e_3_295"/>
          <p:cNvSpPr txBox="1">
            <a:spLocks noGrp="1"/>
          </p:cNvSpPr>
          <p:nvPr>
            <p:ph type="title"/>
          </p:nvPr>
        </p:nvSpPr>
        <p:spPr>
          <a:xfrm>
            <a:off x="6523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Анализ выбросов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g175fb30113e_3_29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751" name="Google Shape;1751;g175fb30113e_3_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75" y="1394150"/>
            <a:ext cx="4151377" cy="9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g175fb30113e_3_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250" y="1925450"/>
            <a:ext cx="4151376" cy="9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g175fb30113e_3_2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675" y="2550888"/>
            <a:ext cx="4151377" cy="9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g175fb30113e_3_2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0250" y="3217500"/>
            <a:ext cx="4151376" cy="9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g175fb30113e_3_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663" y="3785363"/>
            <a:ext cx="4151377" cy="95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175fb30113e_3_329"/>
          <p:cNvSpPr txBox="1">
            <a:spLocks noGrp="1"/>
          </p:cNvSpPr>
          <p:nvPr>
            <p:ph type="title"/>
          </p:nvPr>
        </p:nvSpPr>
        <p:spPr>
          <a:xfrm>
            <a:off x="650295" y="615727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Анализ выбросов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1" name="Google Shape;1761;g175fb30113e_3_3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762" name="Google Shape;1762;g175fb30113e_3_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450" y="1357825"/>
            <a:ext cx="4151375" cy="9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g175fb30113e_3_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450" y="2523188"/>
            <a:ext cx="4151375" cy="9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g175fb30113e_3_3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0438" y="3773375"/>
            <a:ext cx="4151376" cy="9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g175fb30113e_3_3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138" y="1778313"/>
            <a:ext cx="4151377" cy="9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g175fb30113e_3_3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150" y="3175863"/>
            <a:ext cx="4151377" cy="95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1731e4f72bd_0_1010"/>
          <p:cNvSpPr txBox="1">
            <a:spLocks noGrp="1"/>
          </p:cNvSpPr>
          <p:nvPr>
            <p:ph type="ctrTitle"/>
          </p:nvPr>
        </p:nvSpPr>
        <p:spPr>
          <a:xfrm>
            <a:off x="933300" y="2492550"/>
            <a:ext cx="57786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Метрики и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модели</a:t>
            </a:r>
            <a:endParaRPr/>
          </a:p>
        </p:txBody>
      </p:sp>
      <p:sp>
        <p:nvSpPr>
          <p:cNvPr id="1772" name="Google Shape;1772;g1731e4f72bd_0_1010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773" name="Google Shape;1773;g1731e4f72bd_0_1010"/>
          <p:cNvGrpSpPr/>
          <p:nvPr/>
        </p:nvGrpSpPr>
        <p:grpSpPr>
          <a:xfrm>
            <a:off x="5587479" y="912423"/>
            <a:ext cx="3239723" cy="3318665"/>
            <a:chOff x="2270525" y="117216"/>
            <a:chExt cx="4650765" cy="4762722"/>
          </a:xfrm>
        </p:grpSpPr>
        <p:sp>
          <p:nvSpPr>
            <p:cNvPr id="1774" name="Google Shape;1774;g1731e4f72bd_0_1010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g1731e4f72bd_0_1010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g1731e4f72bd_0_1010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g1731e4f72bd_0_1010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g1731e4f72bd_0_1010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g1731e4f72bd_0_1010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g1731e4f72bd_0_1010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g1731e4f72bd_0_1010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g1731e4f72bd_0_1010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g1731e4f72bd_0_1010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g1731e4f72bd_0_1010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g1731e4f72bd_0_1010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g1731e4f72bd_0_1010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g1731e4f72bd_0_1010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g1731e4f72bd_0_1010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g1731e4f72bd_0_1010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g1731e4f72bd_0_1010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g1731e4f72bd_0_1010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g1731e4f72bd_0_1010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g1731e4f72bd_0_1010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g1731e4f72bd_0_1010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95" name="Google Shape;1795;g1731e4f72bd_0_1010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796" name="Google Shape;1796;g1731e4f72bd_0_1010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g1731e4f72bd_0_1010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g1731e4f72bd_0_1010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g1731e4f72bd_0_1010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g1731e4f72bd_0_1010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g1731e4f72bd_0_1010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g1731e4f72bd_0_1010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g1731e4f72bd_0_1010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g1731e4f72bd_0_1010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5" name="Google Shape;1805;g1731e4f72bd_0_1010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6" name="Google Shape;1806;g1731e4f72bd_0_1010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g1731e4f72bd_0_1010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g1731e4f72bd_0_1010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g1731e4f72bd_0_1010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g1731e4f72bd_0_1010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g1731e4f72bd_0_1010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g1731e4f72bd_0_1010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g1731e4f72bd_0_1010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g1731e4f72bd_0_1010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g1731e4f72bd_0_1010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g1731e4f72bd_0_1010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g1731e4f72bd_0_1010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g1731e4f72bd_0_1010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g1731e4f72bd_0_1010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g1731e4f72bd_0_1010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g1731e4f72bd_0_1010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2" name="Google Shape;1822;g1731e4f72bd_0_1010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3" name="Google Shape;1823;g1731e4f72bd_0_1010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g1731e4f72bd_0_1010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g1731e4f72bd_0_1010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g1731e4f72bd_0_1010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g1731e4f72bd_0_1010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g1731e4f72bd_0_1010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g1731e4f72bd_0_1010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g1731e4f72bd_0_1010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g1731e4f72bd_0_1010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g1731e4f72bd_0_1010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g1731e4f72bd_0_1010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g1731e4f72bd_0_1010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g1731e4f72bd_0_1010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36" name="Google Shape;1836;g1731e4f72bd_0_1010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g1731e4f72bd_0_1010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g1731e4f72bd_0_1010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g1731e4f72bd_0_1010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g1731e4f72bd_0_1010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g1731e4f72bd_0_1010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g1731e4f72bd_0_1010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g1731e4f72bd_0_1010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g1731e4f72bd_0_1010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g1731e4f72bd_0_1010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g1731e4f72bd_0_1010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g1731e4f72bd_0_1010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g1731e4f72bd_0_1010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g1731e4f72bd_0_1010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g1731e4f72bd_0_1010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g1731e4f72bd_0_1010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g1731e4f72bd_0_1010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g1731e4f72bd_0_1010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g1731e4f72bd_0_1010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g1731e4f72bd_0_1010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g1731e4f72bd_0_1010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g1731e4f72bd_0_1010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g1731e4f72bd_0_1010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g1731e4f72bd_0_1010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g1731e4f72bd_0_1010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g1731e4f72bd_0_1010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g1731e4f72bd_0_1010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g1731e4f72bd_0_1010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g1731e4f72bd_0_1010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65" name="Google Shape;1865;g1731e4f72bd_0_1010"/>
            <p:cNvGrpSpPr/>
            <p:nvPr/>
          </p:nvGrpSpPr>
          <p:grpSpPr>
            <a:xfrm flipH="1">
              <a:off x="2865276" y="3434799"/>
              <a:ext cx="598186" cy="1340313"/>
              <a:chOff x="4210728" y="4525714"/>
              <a:chExt cx="546438" cy="1224366"/>
            </a:xfrm>
          </p:grpSpPr>
          <p:sp>
            <p:nvSpPr>
              <p:cNvPr id="1866" name="Google Shape;1866;g1731e4f72bd_0_1010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g1731e4f72bd_0_1010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g1731e4f72bd_0_1010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g1731e4f72bd_0_1010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g1731e4f72bd_0_1010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g1731e4f72bd_0_1010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g1731e4f72bd_0_1010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3" name="Google Shape;1873;g1731e4f72bd_0_1010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4" name="Google Shape;1874;g1731e4f72bd_0_1010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g1731e4f72bd_0_1010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g1731e4f72bd_0_1010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g1731e4f72bd_0_1010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g1731e4f72bd_0_1010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1731e4f72bd_0_166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Оценка моделей</a:t>
            </a:r>
            <a:endParaRPr/>
          </a:p>
        </p:txBody>
      </p:sp>
      <p:sp>
        <p:nvSpPr>
          <p:cNvPr id="1884" name="Google Shape;1884;g1731e4f72bd_0_166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885" name="Google Shape;1885;g1731e4f72bd_0_1665"/>
          <p:cNvGrpSpPr/>
          <p:nvPr/>
        </p:nvGrpSpPr>
        <p:grpSpPr>
          <a:xfrm>
            <a:off x="6024722" y="682235"/>
            <a:ext cx="2971409" cy="3078435"/>
            <a:chOff x="2012475" y="393272"/>
            <a:chExt cx="4440240" cy="4609126"/>
          </a:xfrm>
        </p:grpSpPr>
        <p:sp>
          <p:nvSpPr>
            <p:cNvPr id="1886" name="Google Shape;1886;g1731e4f72bd_0_1665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g1731e4f72bd_0_1665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g1731e4f72bd_0_1665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g1731e4f72bd_0_1665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g1731e4f72bd_0_1665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g1731e4f72bd_0_1665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892;g1731e4f72bd_0_1665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893;g1731e4f72bd_0_1665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g1731e4f72bd_0_1665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g1731e4f72bd_0_1665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g1731e4f72bd_0_1665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g1731e4f72bd_0_1665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g1731e4f72bd_0_1665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g1731e4f72bd_0_1665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g1731e4f72bd_0_1665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g1731e4f72bd_0_1665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g1731e4f72bd_0_1665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g1731e4f72bd_0_1665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g1731e4f72bd_0_1665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g1731e4f72bd_0_1665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06;g1731e4f72bd_0_1665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07;g1731e4f72bd_0_1665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g1731e4f72bd_0_1665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g1731e4f72bd_0_1665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g1731e4f72bd_0_1665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g1731e4f72bd_0_1665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g1731e4f72bd_0_1665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g1731e4f72bd_0_1665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g1731e4f72bd_0_1665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g1731e4f72bd_0_1665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g1731e4f72bd_0_1665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g1731e4f72bd_0_1665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g1731e4f72bd_0_1665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g1731e4f72bd_0_1665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g1731e4f72bd_0_1665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g1731e4f72bd_0_1665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g1731e4f72bd_0_1665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g1731e4f72bd_0_1665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g1731e4f72bd_0_1665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g1731e4f72bd_0_1665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g1731e4f72bd_0_1665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g1731e4f72bd_0_1665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g1731e4f72bd_0_1665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g1731e4f72bd_0_1665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g1731e4f72bd_0_1665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g1731e4f72bd_0_1665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g1731e4f72bd_0_1665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g1731e4f72bd_0_1665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g1731e4f72bd_0_1665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g1731e4f72bd_0_1665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g1731e4f72bd_0_1665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g1731e4f72bd_0_1665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g1731e4f72bd_0_1665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g1731e4f72bd_0_1665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g1731e4f72bd_0_1665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g1731e4f72bd_0_1665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g1731e4f72bd_0_1665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g1731e4f72bd_0_1665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g1731e4f72bd_0_1665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g1731e4f72bd_0_1665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g1731e4f72bd_0_1665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g1731e4f72bd_0_1665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g1731e4f72bd_0_1665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g1731e4f72bd_0_1665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g1731e4f72bd_0_1665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g1731e4f72bd_0_1665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g1731e4f72bd_0_1665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g1731e4f72bd_0_1665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g1731e4f72bd_0_1665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g1731e4f72bd_0_1665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g1731e4f72bd_0_1665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g1731e4f72bd_0_1665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g1731e4f72bd_0_1665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g1731e4f72bd_0_1665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g1731e4f72bd_0_1665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g1731e4f72bd_0_1665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1962;g1731e4f72bd_0_1665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g1731e4f72bd_0_1665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g1731e4f72bd_0_1665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g1731e4f72bd_0_1665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g1731e4f72bd_0_1665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g1731e4f72bd_0_1665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g1731e4f72bd_0_1665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g1731e4f72bd_0_1665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g1731e4f72bd_0_1665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g1731e4f72bd_0_1665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g1731e4f72bd_0_1665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g1731e4f72bd_0_1665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g1731e4f72bd_0_1665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g1731e4f72bd_0_1665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g1731e4f72bd_0_1665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g1731e4f72bd_0_1665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g1731e4f72bd_0_1665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979" name="Google Shape;1979;g1731e4f72bd_0_1665"/>
          <p:cNvGraphicFramePr/>
          <p:nvPr/>
        </p:nvGraphicFramePr>
        <p:xfrm>
          <a:off x="331025" y="1688300"/>
          <a:ext cx="5640925" cy="2686200"/>
        </p:xfrm>
        <a:graphic>
          <a:graphicData uri="http://schemas.openxmlformats.org/drawingml/2006/table">
            <a:tbl>
              <a:tblPr>
                <a:noFill/>
                <a:tableStyleId>{9D56BDB4-4034-404E-A4DB-B6FEA950E426}</a:tableStyleId>
              </a:tblPr>
              <a:tblGrid>
                <a:gridCol w="94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2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2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9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66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15A6D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LR</a:t>
                      </a:r>
                      <a:endParaRPr sz="1350">
                        <a:solidFill>
                          <a:srgbClr val="15A6D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66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15A6D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KNN</a:t>
                      </a:r>
                      <a:endParaRPr sz="1350">
                        <a:solidFill>
                          <a:srgbClr val="15A6D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66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15A6D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RFC</a:t>
                      </a:r>
                      <a:endParaRPr sz="1350">
                        <a:solidFill>
                          <a:srgbClr val="15A6D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66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15A6D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XGB</a:t>
                      </a:r>
                      <a:endParaRPr sz="1350">
                        <a:solidFill>
                          <a:srgbClr val="15A6D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66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15A6D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HGB</a:t>
                      </a:r>
                      <a:endParaRPr sz="1350">
                        <a:solidFill>
                          <a:srgbClr val="15A6D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66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15A6D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ROC-AUC</a:t>
                      </a:r>
                      <a:endParaRPr sz="1350">
                        <a:solidFill>
                          <a:srgbClr val="15A6D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0.817859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0.781425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0.849764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0.85790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0.866346</a:t>
                      </a:r>
                      <a:endParaRPr sz="135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3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15A6D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Precision</a:t>
                      </a:r>
                      <a:endParaRPr sz="1350">
                        <a:solidFill>
                          <a:srgbClr val="15A6D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0.548708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0.515517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0.554000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0.522852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0.603774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3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15A6D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Recall</a:t>
                      </a:r>
                      <a:endParaRPr sz="1350">
                        <a:solidFill>
                          <a:srgbClr val="15A6D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0.198134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0.214645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0.198851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0.205312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0.206748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3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15A6D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F1</a:t>
                      </a:r>
                      <a:endParaRPr sz="1350">
                        <a:solidFill>
                          <a:srgbClr val="15A6D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0.291139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0.303092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0.292657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0.294845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0.308021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3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15A6D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350">
                        <a:solidFill>
                          <a:srgbClr val="15A6D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66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0.936067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66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0.934592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66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0.936305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66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0.934925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66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rgbClr val="2C303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0.938445</a:t>
                      </a:r>
                      <a:endParaRPr sz="1350">
                        <a:solidFill>
                          <a:srgbClr val="2C303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51425" marR="51425" marT="51425" marB="51425" anchor="ctr">
                    <a:lnL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4E4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66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Бизнес постановка</a:t>
            </a:r>
            <a:endParaRPr/>
          </a:p>
        </p:txBody>
      </p:sp>
      <p:sp>
        <p:nvSpPr>
          <p:cNvPr id="344" name="Google Shape;344;p4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Решение о выдаче кредита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45" name="Google Shape;345;p4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46" name="Google Shape;346;p4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347" name="Google Shape;347;p4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4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369" name="Google Shape;369;p4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4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4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4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4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4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4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4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4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4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4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4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4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4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4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4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4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4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4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4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4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4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4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4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4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4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4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4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4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4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4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4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4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4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4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4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4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4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" name="Google Shape;409;p4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" name="Google Shape;438;p4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39" name="Google Shape;439;p4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4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4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4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4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4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4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4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12b7d178aa9_0_38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20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5" name="Google Shape;1985;g12b7d178aa9_0_389"/>
          <p:cNvGrpSpPr/>
          <p:nvPr/>
        </p:nvGrpSpPr>
        <p:grpSpPr>
          <a:xfrm>
            <a:off x="2731023" y="447399"/>
            <a:ext cx="5853383" cy="3840293"/>
            <a:chOff x="1177450" y="241631"/>
            <a:chExt cx="6173152" cy="3616776"/>
          </a:xfrm>
        </p:grpSpPr>
        <p:sp>
          <p:nvSpPr>
            <p:cNvPr id="1986" name="Google Shape;1986;g12b7d178aa9_0_389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g12b7d178aa9_0_389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g12b7d178aa9_0_389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g12b7d178aa9_0_389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0" name="Google Shape;1990;g12b7d178aa9_0_389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376000" cy="20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ROC-AUC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LogReg</a:t>
            </a:r>
            <a:endParaRPr sz="24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1991" name="Google Shape;1991;g12b7d178aa9_0_389"/>
          <p:cNvGrpSpPr/>
          <p:nvPr/>
        </p:nvGrpSpPr>
        <p:grpSpPr>
          <a:xfrm>
            <a:off x="7670394" y="2801887"/>
            <a:ext cx="1215960" cy="1884998"/>
            <a:chOff x="6492500" y="4126007"/>
            <a:chExt cx="272380" cy="422295"/>
          </a:xfrm>
        </p:grpSpPr>
        <p:sp>
          <p:nvSpPr>
            <p:cNvPr id="1992" name="Google Shape;1992;g12b7d178aa9_0_389"/>
            <p:cNvSpPr/>
            <p:nvPr/>
          </p:nvSpPr>
          <p:spPr>
            <a:xfrm rot="10800000">
              <a:off x="6492500" y="4391998"/>
              <a:ext cx="272380" cy="156304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g12b7d178aa9_0_389"/>
            <p:cNvSpPr/>
            <p:nvPr/>
          </p:nvSpPr>
          <p:spPr>
            <a:xfrm flipH="1">
              <a:off x="6563174" y="4299082"/>
              <a:ext cx="180704" cy="104592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g12b7d178aa9_0_389"/>
            <p:cNvSpPr/>
            <p:nvPr/>
          </p:nvSpPr>
          <p:spPr>
            <a:xfrm flipH="1">
              <a:off x="6653526" y="4351284"/>
              <a:ext cx="90352" cy="156908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g12b7d178aa9_0_389"/>
            <p:cNvSpPr/>
            <p:nvPr/>
          </p:nvSpPr>
          <p:spPr>
            <a:xfrm flipH="1">
              <a:off x="6563302" y="4351284"/>
              <a:ext cx="90352" cy="156908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g12b7d178aa9_0_389"/>
            <p:cNvSpPr/>
            <p:nvPr/>
          </p:nvSpPr>
          <p:spPr>
            <a:xfrm>
              <a:off x="6631565" y="4127172"/>
              <a:ext cx="91738" cy="134124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g12b7d178aa9_0_389"/>
            <p:cNvSpPr/>
            <p:nvPr/>
          </p:nvSpPr>
          <p:spPr>
            <a:xfrm>
              <a:off x="6638516" y="4126007"/>
              <a:ext cx="43942" cy="54150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g12b7d178aa9_0_389"/>
            <p:cNvSpPr/>
            <p:nvPr/>
          </p:nvSpPr>
          <p:spPr>
            <a:xfrm>
              <a:off x="6647100" y="4184749"/>
              <a:ext cx="54203" cy="60663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g12b7d178aa9_0_389"/>
            <p:cNvSpPr/>
            <p:nvPr/>
          </p:nvSpPr>
          <p:spPr>
            <a:xfrm>
              <a:off x="6554604" y="4208935"/>
              <a:ext cx="102289" cy="145613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g12b7d178aa9_0_389"/>
            <p:cNvSpPr/>
            <p:nvPr/>
          </p:nvSpPr>
          <p:spPr>
            <a:xfrm>
              <a:off x="6631332" y="4204595"/>
              <a:ext cx="79014" cy="104225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g12b7d178aa9_0_389"/>
            <p:cNvSpPr/>
            <p:nvPr/>
          </p:nvSpPr>
          <p:spPr>
            <a:xfrm>
              <a:off x="6645396" y="4130153"/>
              <a:ext cx="58127" cy="71607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g12b7d178aa9_0_389"/>
            <p:cNvSpPr/>
            <p:nvPr/>
          </p:nvSpPr>
          <p:spPr>
            <a:xfrm>
              <a:off x="6647754" y="4129873"/>
              <a:ext cx="58357" cy="54923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g12b7d178aa9_0_389"/>
            <p:cNvSpPr/>
            <p:nvPr/>
          </p:nvSpPr>
          <p:spPr>
            <a:xfrm>
              <a:off x="6577749" y="4490229"/>
              <a:ext cx="45891" cy="35005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g12b7d178aa9_0_389"/>
            <p:cNvSpPr/>
            <p:nvPr/>
          </p:nvSpPr>
          <p:spPr>
            <a:xfrm>
              <a:off x="6577951" y="4501389"/>
              <a:ext cx="45683" cy="23850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g12b7d178aa9_0_389"/>
            <p:cNvSpPr/>
            <p:nvPr/>
          </p:nvSpPr>
          <p:spPr>
            <a:xfrm>
              <a:off x="6554804" y="4475155"/>
              <a:ext cx="42007" cy="3254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g12b7d178aa9_0_389"/>
            <p:cNvSpPr/>
            <p:nvPr/>
          </p:nvSpPr>
          <p:spPr>
            <a:xfrm>
              <a:off x="6554997" y="4485886"/>
              <a:ext cx="41840" cy="2184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g12b7d178aa9_0_389"/>
            <p:cNvSpPr/>
            <p:nvPr/>
          </p:nvSpPr>
          <p:spPr>
            <a:xfrm>
              <a:off x="6570371" y="4307401"/>
              <a:ext cx="100028" cy="17252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g12b7d178aa9_0_389"/>
            <p:cNvSpPr/>
            <p:nvPr/>
          </p:nvSpPr>
          <p:spPr>
            <a:xfrm>
              <a:off x="6597627" y="4307742"/>
              <a:ext cx="99584" cy="18680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g12b7d178aa9_0_389"/>
            <p:cNvSpPr/>
            <p:nvPr/>
          </p:nvSpPr>
          <p:spPr>
            <a:xfrm>
              <a:off x="6560564" y="4295988"/>
              <a:ext cx="148920" cy="137079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g12b7d178aa9_0_389"/>
            <p:cNvSpPr/>
            <p:nvPr/>
          </p:nvSpPr>
          <p:spPr>
            <a:xfrm>
              <a:off x="6680201" y="4215053"/>
              <a:ext cx="51754" cy="18144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g12b7d178aa9_0_389"/>
            <p:cNvSpPr/>
            <p:nvPr/>
          </p:nvSpPr>
          <p:spPr>
            <a:xfrm>
              <a:off x="6690335" y="4212768"/>
              <a:ext cx="31293" cy="39798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g12b7d178aa9_0_389"/>
            <p:cNvSpPr/>
            <p:nvPr/>
          </p:nvSpPr>
          <p:spPr>
            <a:xfrm>
              <a:off x="6629015" y="4204538"/>
              <a:ext cx="26768" cy="28104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13" name="Google Shape;2013;g12b7d178aa9_0_389"/>
            <p:cNvGrpSpPr/>
            <p:nvPr/>
          </p:nvGrpSpPr>
          <p:grpSpPr>
            <a:xfrm>
              <a:off x="6551322" y="4270887"/>
              <a:ext cx="147943" cy="112126"/>
              <a:chOff x="6621095" y="1452181"/>
              <a:chExt cx="330894" cy="250785"/>
            </a:xfrm>
          </p:grpSpPr>
          <p:sp>
            <p:nvSpPr>
              <p:cNvPr id="2014" name="Google Shape;2014;g12b7d178aa9_0_389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5" name="Google Shape;2015;g12b7d178aa9_0_389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6" name="Google Shape;2016;g12b7d178aa9_0_389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7" name="Google Shape;2017;g12b7d178aa9_0_389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8" name="Google Shape;2018;g12b7d178aa9_0_389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19" name="Google Shape;2019;g12b7d178aa9_0_389"/>
          <p:cNvSpPr/>
          <p:nvPr/>
        </p:nvSpPr>
        <p:spPr>
          <a:xfrm>
            <a:off x="3392875" y="671125"/>
            <a:ext cx="4530000" cy="3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Можно увеличить размер ноута  и вставить графики roc-auc</a:t>
            </a:r>
            <a:endParaRPr sz="1000" i="0" u="none" strike="noStrike" cap="non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020" name="Google Shape;2020;g12b7d178aa9_0_389"/>
          <p:cNvPicPr preferRelativeResize="0"/>
          <p:nvPr/>
        </p:nvPicPr>
        <p:blipFill rotWithShape="1">
          <a:blip r:embed="rId3">
            <a:alphaModFix/>
          </a:blip>
          <a:srcRect l="507"/>
          <a:stretch/>
        </p:blipFill>
        <p:spPr>
          <a:xfrm>
            <a:off x="3372075" y="642600"/>
            <a:ext cx="4571275" cy="325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2b7d178aa9_0_4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21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6" name="Google Shape;2026;g12b7d178aa9_0_429"/>
          <p:cNvGrpSpPr/>
          <p:nvPr/>
        </p:nvGrpSpPr>
        <p:grpSpPr>
          <a:xfrm>
            <a:off x="2731023" y="447399"/>
            <a:ext cx="5853383" cy="3840293"/>
            <a:chOff x="1177450" y="241631"/>
            <a:chExt cx="6173152" cy="3616776"/>
          </a:xfrm>
        </p:grpSpPr>
        <p:sp>
          <p:nvSpPr>
            <p:cNvPr id="2027" name="Google Shape;2027;g12b7d178aa9_0_429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g12b7d178aa9_0_429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g12b7d178aa9_0_429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g12b7d178aa9_0_429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1" name="Google Shape;2031;g12b7d178aa9_0_429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376000" cy="20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ROC-AUC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kNN</a:t>
            </a:r>
            <a:endParaRPr sz="24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032" name="Google Shape;2032;g12b7d178aa9_0_429"/>
          <p:cNvGrpSpPr/>
          <p:nvPr/>
        </p:nvGrpSpPr>
        <p:grpSpPr>
          <a:xfrm>
            <a:off x="7670394" y="2801887"/>
            <a:ext cx="1215960" cy="1884998"/>
            <a:chOff x="6492500" y="4126007"/>
            <a:chExt cx="272380" cy="422295"/>
          </a:xfrm>
        </p:grpSpPr>
        <p:sp>
          <p:nvSpPr>
            <p:cNvPr id="2033" name="Google Shape;2033;g12b7d178aa9_0_429"/>
            <p:cNvSpPr/>
            <p:nvPr/>
          </p:nvSpPr>
          <p:spPr>
            <a:xfrm rot="10800000">
              <a:off x="6492500" y="4391998"/>
              <a:ext cx="272380" cy="156304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g12b7d178aa9_0_429"/>
            <p:cNvSpPr/>
            <p:nvPr/>
          </p:nvSpPr>
          <p:spPr>
            <a:xfrm flipH="1">
              <a:off x="6563174" y="4299082"/>
              <a:ext cx="180704" cy="104592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g12b7d178aa9_0_429"/>
            <p:cNvSpPr/>
            <p:nvPr/>
          </p:nvSpPr>
          <p:spPr>
            <a:xfrm flipH="1">
              <a:off x="6653526" y="4351284"/>
              <a:ext cx="90352" cy="156908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g12b7d178aa9_0_429"/>
            <p:cNvSpPr/>
            <p:nvPr/>
          </p:nvSpPr>
          <p:spPr>
            <a:xfrm flipH="1">
              <a:off x="6563302" y="4351284"/>
              <a:ext cx="90352" cy="156908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g12b7d178aa9_0_429"/>
            <p:cNvSpPr/>
            <p:nvPr/>
          </p:nvSpPr>
          <p:spPr>
            <a:xfrm>
              <a:off x="6631565" y="4127172"/>
              <a:ext cx="91738" cy="134124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g12b7d178aa9_0_429"/>
            <p:cNvSpPr/>
            <p:nvPr/>
          </p:nvSpPr>
          <p:spPr>
            <a:xfrm>
              <a:off x="6638516" y="4126007"/>
              <a:ext cx="43942" cy="54150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g12b7d178aa9_0_429"/>
            <p:cNvSpPr/>
            <p:nvPr/>
          </p:nvSpPr>
          <p:spPr>
            <a:xfrm>
              <a:off x="6647100" y="4184749"/>
              <a:ext cx="54203" cy="60663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g12b7d178aa9_0_429"/>
            <p:cNvSpPr/>
            <p:nvPr/>
          </p:nvSpPr>
          <p:spPr>
            <a:xfrm>
              <a:off x="6554604" y="4208935"/>
              <a:ext cx="102289" cy="145613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g12b7d178aa9_0_429"/>
            <p:cNvSpPr/>
            <p:nvPr/>
          </p:nvSpPr>
          <p:spPr>
            <a:xfrm>
              <a:off x="6631332" y="4204595"/>
              <a:ext cx="79014" cy="104225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g12b7d178aa9_0_429"/>
            <p:cNvSpPr/>
            <p:nvPr/>
          </p:nvSpPr>
          <p:spPr>
            <a:xfrm>
              <a:off x="6645396" y="4130153"/>
              <a:ext cx="58127" cy="71607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g12b7d178aa9_0_429"/>
            <p:cNvSpPr/>
            <p:nvPr/>
          </p:nvSpPr>
          <p:spPr>
            <a:xfrm>
              <a:off x="6647754" y="4129873"/>
              <a:ext cx="58357" cy="54923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g12b7d178aa9_0_429"/>
            <p:cNvSpPr/>
            <p:nvPr/>
          </p:nvSpPr>
          <p:spPr>
            <a:xfrm>
              <a:off x="6577749" y="4490229"/>
              <a:ext cx="45891" cy="35005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g12b7d178aa9_0_429"/>
            <p:cNvSpPr/>
            <p:nvPr/>
          </p:nvSpPr>
          <p:spPr>
            <a:xfrm>
              <a:off x="6577951" y="4501389"/>
              <a:ext cx="45683" cy="23850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g12b7d178aa9_0_429"/>
            <p:cNvSpPr/>
            <p:nvPr/>
          </p:nvSpPr>
          <p:spPr>
            <a:xfrm>
              <a:off x="6554804" y="4475155"/>
              <a:ext cx="42007" cy="3254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g12b7d178aa9_0_429"/>
            <p:cNvSpPr/>
            <p:nvPr/>
          </p:nvSpPr>
          <p:spPr>
            <a:xfrm>
              <a:off x="6554997" y="4485886"/>
              <a:ext cx="41840" cy="2184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g12b7d178aa9_0_429"/>
            <p:cNvSpPr/>
            <p:nvPr/>
          </p:nvSpPr>
          <p:spPr>
            <a:xfrm>
              <a:off x="6570371" y="4307401"/>
              <a:ext cx="100028" cy="17252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g12b7d178aa9_0_429"/>
            <p:cNvSpPr/>
            <p:nvPr/>
          </p:nvSpPr>
          <p:spPr>
            <a:xfrm>
              <a:off x="6597627" y="4307742"/>
              <a:ext cx="99584" cy="18680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g12b7d178aa9_0_429"/>
            <p:cNvSpPr/>
            <p:nvPr/>
          </p:nvSpPr>
          <p:spPr>
            <a:xfrm>
              <a:off x="6560564" y="4295988"/>
              <a:ext cx="148920" cy="137079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g12b7d178aa9_0_429"/>
            <p:cNvSpPr/>
            <p:nvPr/>
          </p:nvSpPr>
          <p:spPr>
            <a:xfrm>
              <a:off x="6680201" y="4215053"/>
              <a:ext cx="51754" cy="18144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g12b7d178aa9_0_429"/>
            <p:cNvSpPr/>
            <p:nvPr/>
          </p:nvSpPr>
          <p:spPr>
            <a:xfrm>
              <a:off x="6690335" y="4212768"/>
              <a:ext cx="31293" cy="39798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g12b7d178aa9_0_429"/>
            <p:cNvSpPr/>
            <p:nvPr/>
          </p:nvSpPr>
          <p:spPr>
            <a:xfrm>
              <a:off x="6629015" y="4204538"/>
              <a:ext cx="26768" cy="28104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54" name="Google Shape;2054;g12b7d178aa9_0_429"/>
            <p:cNvGrpSpPr/>
            <p:nvPr/>
          </p:nvGrpSpPr>
          <p:grpSpPr>
            <a:xfrm>
              <a:off x="6551322" y="4270887"/>
              <a:ext cx="147943" cy="112126"/>
              <a:chOff x="6621095" y="1452181"/>
              <a:chExt cx="330894" cy="250785"/>
            </a:xfrm>
          </p:grpSpPr>
          <p:sp>
            <p:nvSpPr>
              <p:cNvPr id="2055" name="Google Shape;2055;g12b7d178aa9_0_429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6" name="Google Shape;2056;g12b7d178aa9_0_429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7" name="Google Shape;2057;g12b7d178aa9_0_429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8" name="Google Shape;2058;g12b7d178aa9_0_429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9" name="Google Shape;2059;g12b7d178aa9_0_429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60" name="Google Shape;2060;g12b7d178aa9_0_429"/>
          <p:cNvSpPr/>
          <p:nvPr/>
        </p:nvSpPr>
        <p:spPr>
          <a:xfrm>
            <a:off x="3392713" y="671125"/>
            <a:ext cx="4530000" cy="3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Можно увеличить размер ноута  и вставить графики roc-auc</a:t>
            </a:r>
            <a:endParaRPr sz="1000" i="0" u="none" strike="noStrike" cap="non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061" name="Google Shape;2061;g12b7d178aa9_0_429"/>
          <p:cNvPicPr preferRelativeResize="0"/>
          <p:nvPr/>
        </p:nvPicPr>
        <p:blipFill rotWithShape="1">
          <a:blip r:embed="rId3">
            <a:alphaModFix/>
          </a:blip>
          <a:srcRect l="434" r="907"/>
          <a:stretch/>
        </p:blipFill>
        <p:spPr>
          <a:xfrm>
            <a:off x="3375600" y="646325"/>
            <a:ext cx="4564276" cy="32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12b7d178aa9_0_46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22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67" name="Google Shape;2067;g12b7d178aa9_0_469"/>
          <p:cNvGrpSpPr/>
          <p:nvPr/>
        </p:nvGrpSpPr>
        <p:grpSpPr>
          <a:xfrm>
            <a:off x="2731023" y="447399"/>
            <a:ext cx="5853383" cy="3840293"/>
            <a:chOff x="1177450" y="241631"/>
            <a:chExt cx="6173152" cy="3616776"/>
          </a:xfrm>
        </p:grpSpPr>
        <p:sp>
          <p:nvSpPr>
            <p:cNvPr id="2068" name="Google Shape;2068;g12b7d178aa9_0_469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g12b7d178aa9_0_469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g12b7d178aa9_0_469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g12b7d178aa9_0_469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2" name="Google Shape;2072;g12b7d178aa9_0_469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376000" cy="20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ROC-AUC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Random Forest</a:t>
            </a:r>
            <a:endParaRPr sz="24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073" name="Google Shape;2073;g12b7d178aa9_0_469"/>
          <p:cNvGrpSpPr/>
          <p:nvPr/>
        </p:nvGrpSpPr>
        <p:grpSpPr>
          <a:xfrm>
            <a:off x="7670394" y="2801887"/>
            <a:ext cx="1215960" cy="1884998"/>
            <a:chOff x="6492500" y="4126007"/>
            <a:chExt cx="272380" cy="422295"/>
          </a:xfrm>
        </p:grpSpPr>
        <p:sp>
          <p:nvSpPr>
            <p:cNvPr id="2074" name="Google Shape;2074;g12b7d178aa9_0_469"/>
            <p:cNvSpPr/>
            <p:nvPr/>
          </p:nvSpPr>
          <p:spPr>
            <a:xfrm rot="10800000">
              <a:off x="6492500" y="4391998"/>
              <a:ext cx="272380" cy="156304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g12b7d178aa9_0_469"/>
            <p:cNvSpPr/>
            <p:nvPr/>
          </p:nvSpPr>
          <p:spPr>
            <a:xfrm flipH="1">
              <a:off x="6563174" y="4299082"/>
              <a:ext cx="180704" cy="104592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g12b7d178aa9_0_469"/>
            <p:cNvSpPr/>
            <p:nvPr/>
          </p:nvSpPr>
          <p:spPr>
            <a:xfrm flipH="1">
              <a:off x="6653526" y="4351284"/>
              <a:ext cx="90352" cy="156908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g12b7d178aa9_0_469"/>
            <p:cNvSpPr/>
            <p:nvPr/>
          </p:nvSpPr>
          <p:spPr>
            <a:xfrm flipH="1">
              <a:off x="6563302" y="4351284"/>
              <a:ext cx="90352" cy="156908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g12b7d178aa9_0_469"/>
            <p:cNvSpPr/>
            <p:nvPr/>
          </p:nvSpPr>
          <p:spPr>
            <a:xfrm>
              <a:off x="6631565" y="4127172"/>
              <a:ext cx="91738" cy="134124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g12b7d178aa9_0_469"/>
            <p:cNvSpPr/>
            <p:nvPr/>
          </p:nvSpPr>
          <p:spPr>
            <a:xfrm>
              <a:off x="6638516" y="4126007"/>
              <a:ext cx="43942" cy="54150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g12b7d178aa9_0_469"/>
            <p:cNvSpPr/>
            <p:nvPr/>
          </p:nvSpPr>
          <p:spPr>
            <a:xfrm>
              <a:off x="6647100" y="4184749"/>
              <a:ext cx="54203" cy="60663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g12b7d178aa9_0_469"/>
            <p:cNvSpPr/>
            <p:nvPr/>
          </p:nvSpPr>
          <p:spPr>
            <a:xfrm>
              <a:off x="6554604" y="4208935"/>
              <a:ext cx="102289" cy="145613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g12b7d178aa9_0_469"/>
            <p:cNvSpPr/>
            <p:nvPr/>
          </p:nvSpPr>
          <p:spPr>
            <a:xfrm>
              <a:off x="6631332" y="4204595"/>
              <a:ext cx="79014" cy="104225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g12b7d178aa9_0_469"/>
            <p:cNvSpPr/>
            <p:nvPr/>
          </p:nvSpPr>
          <p:spPr>
            <a:xfrm>
              <a:off x="6645396" y="4130153"/>
              <a:ext cx="58127" cy="71607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g12b7d178aa9_0_469"/>
            <p:cNvSpPr/>
            <p:nvPr/>
          </p:nvSpPr>
          <p:spPr>
            <a:xfrm>
              <a:off x="6647754" y="4129873"/>
              <a:ext cx="58357" cy="54923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g12b7d178aa9_0_469"/>
            <p:cNvSpPr/>
            <p:nvPr/>
          </p:nvSpPr>
          <p:spPr>
            <a:xfrm>
              <a:off x="6577749" y="4490229"/>
              <a:ext cx="45891" cy="35005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g12b7d178aa9_0_469"/>
            <p:cNvSpPr/>
            <p:nvPr/>
          </p:nvSpPr>
          <p:spPr>
            <a:xfrm>
              <a:off x="6577951" y="4501389"/>
              <a:ext cx="45683" cy="23850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g12b7d178aa9_0_469"/>
            <p:cNvSpPr/>
            <p:nvPr/>
          </p:nvSpPr>
          <p:spPr>
            <a:xfrm>
              <a:off x="6554804" y="4475155"/>
              <a:ext cx="42007" cy="3254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g12b7d178aa9_0_469"/>
            <p:cNvSpPr/>
            <p:nvPr/>
          </p:nvSpPr>
          <p:spPr>
            <a:xfrm>
              <a:off x="6554997" y="4485886"/>
              <a:ext cx="41840" cy="2184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g12b7d178aa9_0_469"/>
            <p:cNvSpPr/>
            <p:nvPr/>
          </p:nvSpPr>
          <p:spPr>
            <a:xfrm>
              <a:off x="6570371" y="4307401"/>
              <a:ext cx="100028" cy="17252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g12b7d178aa9_0_469"/>
            <p:cNvSpPr/>
            <p:nvPr/>
          </p:nvSpPr>
          <p:spPr>
            <a:xfrm>
              <a:off x="6597627" y="4307742"/>
              <a:ext cx="99584" cy="18680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g12b7d178aa9_0_469"/>
            <p:cNvSpPr/>
            <p:nvPr/>
          </p:nvSpPr>
          <p:spPr>
            <a:xfrm>
              <a:off x="6560564" y="4295988"/>
              <a:ext cx="148920" cy="137079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g12b7d178aa9_0_469"/>
            <p:cNvSpPr/>
            <p:nvPr/>
          </p:nvSpPr>
          <p:spPr>
            <a:xfrm>
              <a:off x="6680201" y="4215053"/>
              <a:ext cx="51754" cy="18144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g12b7d178aa9_0_469"/>
            <p:cNvSpPr/>
            <p:nvPr/>
          </p:nvSpPr>
          <p:spPr>
            <a:xfrm>
              <a:off x="6690335" y="4212768"/>
              <a:ext cx="31293" cy="39798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g12b7d178aa9_0_469"/>
            <p:cNvSpPr/>
            <p:nvPr/>
          </p:nvSpPr>
          <p:spPr>
            <a:xfrm>
              <a:off x="6629015" y="4204538"/>
              <a:ext cx="26768" cy="28104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95" name="Google Shape;2095;g12b7d178aa9_0_469"/>
            <p:cNvGrpSpPr/>
            <p:nvPr/>
          </p:nvGrpSpPr>
          <p:grpSpPr>
            <a:xfrm>
              <a:off x="6551322" y="4270887"/>
              <a:ext cx="147943" cy="112126"/>
              <a:chOff x="6621095" y="1452181"/>
              <a:chExt cx="330894" cy="250785"/>
            </a:xfrm>
          </p:grpSpPr>
          <p:sp>
            <p:nvSpPr>
              <p:cNvPr id="2096" name="Google Shape;2096;g12b7d178aa9_0_469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7" name="Google Shape;2097;g12b7d178aa9_0_469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8" name="Google Shape;2098;g12b7d178aa9_0_469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9" name="Google Shape;2099;g12b7d178aa9_0_469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0" name="Google Shape;2100;g12b7d178aa9_0_469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01" name="Google Shape;2101;g12b7d178aa9_0_469"/>
          <p:cNvSpPr/>
          <p:nvPr/>
        </p:nvSpPr>
        <p:spPr>
          <a:xfrm>
            <a:off x="3392713" y="671125"/>
            <a:ext cx="4530000" cy="3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Можно увеличить размер ноута  и вставить графики roc-auc</a:t>
            </a:r>
            <a:endParaRPr sz="1000" i="0" u="none" strike="noStrike" cap="non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102" name="Google Shape;2102;g12b7d178aa9_0_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575" y="655300"/>
            <a:ext cx="4564274" cy="32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12b7d178aa9_0_50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23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108" name="Google Shape;2108;g12b7d178aa9_0_509"/>
          <p:cNvGrpSpPr/>
          <p:nvPr/>
        </p:nvGrpSpPr>
        <p:grpSpPr>
          <a:xfrm>
            <a:off x="2731023" y="447399"/>
            <a:ext cx="5853383" cy="3840293"/>
            <a:chOff x="1177450" y="241631"/>
            <a:chExt cx="6173152" cy="3616776"/>
          </a:xfrm>
        </p:grpSpPr>
        <p:sp>
          <p:nvSpPr>
            <p:cNvPr id="2109" name="Google Shape;2109;g12b7d178aa9_0_509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g12b7d178aa9_0_509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g12b7d178aa9_0_509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g12b7d178aa9_0_509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3" name="Google Shape;2113;g12b7d178aa9_0_509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376000" cy="20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ROC-AUC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XGBoost</a:t>
            </a:r>
            <a:endParaRPr sz="24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114" name="Google Shape;2114;g12b7d178aa9_0_509"/>
          <p:cNvGrpSpPr/>
          <p:nvPr/>
        </p:nvGrpSpPr>
        <p:grpSpPr>
          <a:xfrm>
            <a:off x="7670394" y="2801887"/>
            <a:ext cx="1215960" cy="1884998"/>
            <a:chOff x="6492500" y="4126007"/>
            <a:chExt cx="272380" cy="422295"/>
          </a:xfrm>
        </p:grpSpPr>
        <p:sp>
          <p:nvSpPr>
            <p:cNvPr id="2115" name="Google Shape;2115;g12b7d178aa9_0_509"/>
            <p:cNvSpPr/>
            <p:nvPr/>
          </p:nvSpPr>
          <p:spPr>
            <a:xfrm rot="10800000">
              <a:off x="6492500" y="4391998"/>
              <a:ext cx="272380" cy="156304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g12b7d178aa9_0_509"/>
            <p:cNvSpPr/>
            <p:nvPr/>
          </p:nvSpPr>
          <p:spPr>
            <a:xfrm flipH="1">
              <a:off x="6563174" y="4299082"/>
              <a:ext cx="180704" cy="104592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g12b7d178aa9_0_509"/>
            <p:cNvSpPr/>
            <p:nvPr/>
          </p:nvSpPr>
          <p:spPr>
            <a:xfrm flipH="1">
              <a:off x="6653526" y="4351284"/>
              <a:ext cx="90352" cy="156908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g12b7d178aa9_0_509"/>
            <p:cNvSpPr/>
            <p:nvPr/>
          </p:nvSpPr>
          <p:spPr>
            <a:xfrm flipH="1">
              <a:off x="6563302" y="4351284"/>
              <a:ext cx="90352" cy="156908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g12b7d178aa9_0_509"/>
            <p:cNvSpPr/>
            <p:nvPr/>
          </p:nvSpPr>
          <p:spPr>
            <a:xfrm>
              <a:off x="6631565" y="4127172"/>
              <a:ext cx="91738" cy="134124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g12b7d178aa9_0_509"/>
            <p:cNvSpPr/>
            <p:nvPr/>
          </p:nvSpPr>
          <p:spPr>
            <a:xfrm>
              <a:off x="6638516" y="4126007"/>
              <a:ext cx="43942" cy="54150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g12b7d178aa9_0_509"/>
            <p:cNvSpPr/>
            <p:nvPr/>
          </p:nvSpPr>
          <p:spPr>
            <a:xfrm>
              <a:off x="6647100" y="4184749"/>
              <a:ext cx="54203" cy="60663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g12b7d178aa9_0_509"/>
            <p:cNvSpPr/>
            <p:nvPr/>
          </p:nvSpPr>
          <p:spPr>
            <a:xfrm>
              <a:off x="6554604" y="4208935"/>
              <a:ext cx="102289" cy="145613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g12b7d178aa9_0_509"/>
            <p:cNvSpPr/>
            <p:nvPr/>
          </p:nvSpPr>
          <p:spPr>
            <a:xfrm>
              <a:off x="6631332" y="4204595"/>
              <a:ext cx="79014" cy="104225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g12b7d178aa9_0_509"/>
            <p:cNvSpPr/>
            <p:nvPr/>
          </p:nvSpPr>
          <p:spPr>
            <a:xfrm>
              <a:off x="6645396" y="4130153"/>
              <a:ext cx="58127" cy="71607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g12b7d178aa9_0_509"/>
            <p:cNvSpPr/>
            <p:nvPr/>
          </p:nvSpPr>
          <p:spPr>
            <a:xfrm>
              <a:off x="6647754" y="4129873"/>
              <a:ext cx="58357" cy="54923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g12b7d178aa9_0_509"/>
            <p:cNvSpPr/>
            <p:nvPr/>
          </p:nvSpPr>
          <p:spPr>
            <a:xfrm>
              <a:off x="6577749" y="4490229"/>
              <a:ext cx="45891" cy="35005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g12b7d178aa9_0_509"/>
            <p:cNvSpPr/>
            <p:nvPr/>
          </p:nvSpPr>
          <p:spPr>
            <a:xfrm>
              <a:off x="6577951" y="4501389"/>
              <a:ext cx="45683" cy="23850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g12b7d178aa9_0_509"/>
            <p:cNvSpPr/>
            <p:nvPr/>
          </p:nvSpPr>
          <p:spPr>
            <a:xfrm>
              <a:off x="6554804" y="4475155"/>
              <a:ext cx="42007" cy="3254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g12b7d178aa9_0_509"/>
            <p:cNvSpPr/>
            <p:nvPr/>
          </p:nvSpPr>
          <p:spPr>
            <a:xfrm>
              <a:off x="6554997" y="4485886"/>
              <a:ext cx="41840" cy="2184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g12b7d178aa9_0_509"/>
            <p:cNvSpPr/>
            <p:nvPr/>
          </p:nvSpPr>
          <p:spPr>
            <a:xfrm>
              <a:off x="6570371" y="4307401"/>
              <a:ext cx="100028" cy="17252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g12b7d178aa9_0_509"/>
            <p:cNvSpPr/>
            <p:nvPr/>
          </p:nvSpPr>
          <p:spPr>
            <a:xfrm>
              <a:off x="6597627" y="4307742"/>
              <a:ext cx="99584" cy="18680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g12b7d178aa9_0_509"/>
            <p:cNvSpPr/>
            <p:nvPr/>
          </p:nvSpPr>
          <p:spPr>
            <a:xfrm>
              <a:off x="6560564" y="4295988"/>
              <a:ext cx="148920" cy="137079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g12b7d178aa9_0_509"/>
            <p:cNvSpPr/>
            <p:nvPr/>
          </p:nvSpPr>
          <p:spPr>
            <a:xfrm>
              <a:off x="6680201" y="4215053"/>
              <a:ext cx="51754" cy="18144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g12b7d178aa9_0_509"/>
            <p:cNvSpPr/>
            <p:nvPr/>
          </p:nvSpPr>
          <p:spPr>
            <a:xfrm>
              <a:off x="6690335" y="4212768"/>
              <a:ext cx="31293" cy="39798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g12b7d178aa9_0_509"/>
            <p:cNvSpPr/>
            <p:nvPr/>
          </p:nvSpPr>
          <p:spPr>
            <a:xfrm>
              <a:off x="6629015" y="4204538"/>
              <a:ext cx="26768" cy="28104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2b7d178aa9_0_509"/>
            <p:cNvGrpSpPr/>
            <p:nvPr/>
          </p:nvGrpSpPr>
          <p:grpSpPr>
            <a:xfrm>
              <a:off x="6551322" y="4270887"/>
              <a:ext cx="147943" cy="112126"/>
              <a:chOff x="6621095" y="1452181"/>
              <a:chExt cx="330894" cy="250785"/>
            </a:xfrm>
          </p:grpSpPr>
          <p:sp>
            <p:nvSpPr>
              <p:cNvPr id="2137" name="Google Shape;2137;g12b7d178aa9_0_509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2b7d178aa9_0_509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2b7d178aa9_0_509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0" name="Google Shape;2140;g12b7d178aa9_0_509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1" name="Google Shape;2141;g12b7d178aa9_0_509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2" name="Google Shape;2142;g12b7d178aa9_0_509"/>
          <p:cNvSpPr/>
          <p:nvPr/>
        </p:nvSpPr>
        <p:spPr>
          <a:xfrm>
            <a:off x="3392713" y="671125"/>
            <a:ext cx="4530000" cy="3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Можно увеличить размер ноута  и вставить графики roc-auc</a:t>
            </a:r>
            <a:endParaRPr sz="1000" i="0" u="none" strike="noStrike" cap="non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143" name="Google Shape;2143;g12b7d178aa9_0_509"/>
          <p:cNvPicPr preferRelativeResize="0"/>
          <p:nvPr/>
        </p:nvPicPr>
        <p:blipFill rotWithShape="1">
          <a:blip r:embed="rId3">
            <a:alphaModFix/>
          </a:blip>
          <a:srcRect l="901"/>
          <a:stretch/>
        </p:blipFill>
        <p:spPr>
          <a:xfrm>
            <a:off x="3375588" y="605813"/>
            <a:ext cx="4564275" cy="332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g12b7d178aa9_0_5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600" y="605825"/>
            <a:ext cx="4564250" cy="33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12b7d178aa9_0_54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150" name="Google Shape;2150;g12b7d178aa9_0_549"/>
          <p:cNvGrpSpPr/>
          <p:nvPr/>
        </p:nvGrpSpPr>
        <p:grpSpPr>
          <a:xfrm>
            <a:off x="2731023" y="447399"/>
            <a:ext cx="5853383" cy="3840293"/>
            <a:chOff x="1177450" y="241631"/>
            <a:chExt cx="6173152" cy="3616776"/>
          </a:xfrm>
        </p:grpSpPr>
        <p:sp>
          <p:nvSpPr>
            <p:cNvPr id="2151" name="Google Shape;2151;g12b7d178aa9_0_549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2" name="Google Shape;2152;g12b7d178aa9_0_549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3" name="Google Shape;2153;g12b7d178aa9_0_549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g12b7d178aa9_0_549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5" name="Google Shape;2155;g12b7d178aa9_0_549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376000" cy="20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ROC-AUC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HistGradientBoost</a:t>
            </a:r>
            <a:endParaRPr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156" name="Google Shape;2156;g12b7d178aa9_0_549"/>
          <p:cNvGrpSpPr/>
          <p:nvPr/>
        </p:nvGrpSpPr>
        <p:grpSpPr>
          <a:xfrm>
            <a:off x="7670394" y="2801887"/>
            <a:ext cx="1215960" cy="1884998"/>
            <a:chOff x="6492500" y="4126007"/>
            <a:chExt cx="272380" cy="422295"/>
          </a:xfrm>
        </p:grpSpPr>
        <p:sp>
          <p:nvSpPr>
            <p:cNvPr id="2157" name="Google Shape;2157;g12b7d178aa9_0_549"/>
            <p:cNvSpPr/>
            <p:nvPr/>
          </p:nvSpPr>
          <p:spPr>
            <a:xfrm rot="10800000">
              <a:off x="6492500" y="4391998"/>
              <a:ext cx="272380" cy="156304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8" name="Google Shape;2158;g12b7d178aa9_0_549"/>
            <p:cNvSpPr/>
            <p:nvPr/>
          </p:nvSpPr>
          <p:spPr>
            <a:xfrm flipH="1">
              <a:off x="6563174" y="4299082"/>
              <a:ext cx="180704" cy="104592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9" name="Google Shape;2159;g12b7d178aa9_0_549"/>
            <p:cNvSpPr/>
            <p:nvPr/>
          </p:nvSpPr>
          <p:spPr>
            <a:xfrm flipH="1">
              <a:off x="6653526" y="4351284"/>
              <a:ext cx="90352" cy="156908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0" name="Google Shape;2160;g12b7d178aa9_0_549"/>
            <p:cNvSpPr/>
            <p:nvPr/>
          </p:nvSpPr>
          <p:spPr>
            <a:xfrm flipH="1">
              <a:off x="6563302" y="4351284"/>
              <a:ext cx="90352" cy="156908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1" name="Google Shape;2161;g12b7d178aa9_0_549"/>
            <p:cNvSpPr/>
            <p:nvPr/>
          </p:nvSpPr>
          <p:spPr>
            <a:xfrm>
              <a:off x="6631565" y="4127172"/>
              <a:ext cx="91738" cy="134124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2" name="Google Shape;2162;g12b7d178aa9_0_549"/>
            <p:cNvSpPr/>
            <p:nvPr/>
          </p:nvSpPr>
          <p:spPr>
            <a:xfrm>
              <a:off x="6638516" y="4126007"/>
              <a:ext cx="43942" cy="54150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3" name="Google Shape;2163;g12b7d178aa9_0_549"/>
            <p:cNvSpPr/>
            <p:nvPr/>
          </p:nvSpPr>
          <p:spPr>
            <a:xfrm>
              <a:off x="6647100" y="4184749"/>
              <a:ext cx="54203" cy="60663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4" name="Google Shape;2164;g12b7d178aa9_0_549"/>
            <p:cNvSpPr/>
            <p:nvPr/>
          </p:nvSpPr>
          <p:spPr>
            <a:xfrm>
              <a:off x="6554604" y="4208935"/>
              <a:ext cx="102289" cy="145613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g12b7d178aa9_0_549"/>
            <p:cNvSpPr/>
            <p:nvPr/>
          </p:nvSpPr>
          <p:spPr>
            <a:xfrm>
              <a:off x="6631332" y="4204595"/>
              <a:ext cx="79014" cy="104225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6" name="Google Shape;2166;g12b7d178aa9_0_549"/>
            <p:cNvSpPr/>
            <p:nvPr/>
          </p:nvSpPr>
          <p:spPr>
            <a:xfrm>
              <a:off x="6645396" y="4130153"/>
              <a:ext cx="58127" cy="71607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7" name="Google Shape;2167;g12b7d178aa9_0_549"/>
            <p:cNvSpPr/>
            <p:nvPr/>
          </p:nvSpPr>
          <p:spPr>
            <a:xfrm>
              <a:off x="6647754" y="4129873"/>
              <a:ext cx="58357" cy="54923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8" name="Google Shape;2168;g12b7d178aa9_0_549"/>
            <p:cNvSpPr/>
            <p:nvPr/>
          </p:nvSpPr>
          <p:spPr>
            <a:xfrm>
              <a:off x="6577749" y="4490229"/>
              <a:ext cx="45891" cy="35005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g12b7d178aa9_0_549"/>
            <p:cNvSpPr/>
            <p:nvPr/>
          </p:nvSpPr>
          <p:spPr>
            <a:xfrm>
              <a:off x="6577951" y="4501389"/>
              <a:ext cx="45683" cy="23850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0" name="Google Shape;2170;g12b7d178aa9_0_549"/>
            <p:cNvSpPr/>
            <p:nvPr/>
          </p:nvSpPr>
          <p:spPr>
            <a:xfrm>
              <a:off x="6554804" y="4475155"/>
              <a:ext cx="42007" cy="3254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1" name="Google Shape;2171;g12b7d178aa9_0_549"/>
            <p:cNvSpPr/>
            <p:nvPr/>
          </p:nvSpPr>
          <p:spPr>
            <a:xfrm>
              <a:off x="6554997" y="4485886"/>
              <a:ext cx="41840" cy="2184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2" name="Google Shape;2172;g12b7d178aa9_0_549"/>
            <p:cNvSpPr/>
            <p:nvPr/>
          </p:nvSpPr>
          <p:spPr>
            <a:xfrm>
              <a:off x="6570371" y="4307401"/>
              <a:ext cx="100028" cy="17252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g12b7d178aa9_0_549"/>
            <p:cNvSpPr/>
            <p:nvPr/>
          </p:nvSpPr>
          <p:spPr>
            <a:xfrm>
              <a:off x="6597627" y="4307742"/>
              <a:ext cx="99584" cy="18680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g12b7d178aa9_0_549"/>
            <p:cNvSpPr/>
            <p:nvPr/>
          </p:nvSpPr>
          <p:spPr>
            <a:xfrm>
              <a:off x="6560564" y="4295988"/>
              <a:ext cx="148920" cy="137079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5" name="Google Shape;2175;g12b7d178aa9_0_549"/>
            <p:cNvSpPr/>
            <p:nvPr/>
          </p:nvSpPr>
          <p:spPr>
            <a:xfrm>
              <a:off x="6680201" y="4215053"/>
              <a:ext cx="51754" cy="18144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6" name="Google Shape;2176;g12b7d178aa9_0_549"/>
            <p:cNvSpPr/>
            <p:nvPr/>
          </p:nvSpPr>
          <p:spPr>
            <a:xfrm>
              <a:off x="6690335" y="4212768"/>
              <a:ext cx="31293" cy="39798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7" name="Google Shape;2177;g12b7d178aa9_0_549"/>
            <p:cNvSpPr/>
            <p:nvPr/>
          </p:nvSpPr>
          <p:spPr>
            <a:xfrm>
              <a:off x="6629015" y="4204538"/>
              <a:ext cx="26768" cy="28104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8" name="Google Shape;2178;g12b7d178aa9_0_549"/>
            <p:cNvGrpSpPr/>
            <p:nvPr/>
          </p:nvGrpSpPr>
          <p:grpSpPr>
            <a:xfrm>
              <a:off x="6551322" y="4270887"/>
              <a:ext cx="147943" cy="112126"/>
              <a:chOff x="6621095" y="1452181"/>
              <a:chExt cx="330894" cy="250785"/>
            </a:xfrm>
          </p:grpSpPr>
          <p:sp>
            <p:nvSpPr>
              <p:cNvPr id="2179" name="Google Shape;2179;g12b7d178aa9_0_549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g12b7d178aa9_0_549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g12b7d178aa9_0_549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g12b7d178aa9_0_549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g12b7d178aa9_0_549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84" name="Google Shape;2184;g12b7d178aa9_0_549"/>
          <p:cNvSpPr/>
          <p:nvPr/>
        </p:nvSpPr>
        <p:spPr>
          <a:xfrm>
            <a:off x="3392713" y="671125"/>
            <a:ext cx="4530000" cy="3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Можно увеличить размер ноута  и вставить графики roc-auc</a:t>
            </a:r>
            <a:endParaRPr sz="1000" i="0" u="none" strike="noStrike" cap="non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185" name="Google Shape;2185;g12b7d178aa9_0_549"/>
          <p:cNvPicPr preferRelativeResize="0"/>
          <p:nvPr/>
        </p:nvPicPr>
        <p:blipFill rotWithShape="1">
          <a:blip r:embed="rId3">
            <a:alphaModFix/>
          </a:blip>
          <a:srcRect t="1819" b="1422"/>
          <a:stretch/>
        </p:blipFill>
        <p:spPr>
          <a:xfrm>
            <a:off x="3376625" y="641400"/>
            <a:ext cx="4562177" cy="32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g12b7d178aa9_0_5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725" y="641400"/>
            <a:ext cx="4530000" cy="32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176e4ae1fcb_4_41"/>
          <p:cNvSpPr txBox="1">
            <a:spLocks noGrp="1"/>
          </p:cNvSpPr>
          <p:nvPr>
            <p:ph type="ctrTitle"/>
          </p:nvPr>
        </p:nvSpPr>
        <p:spPr>
          <a:xfrm>
            <a:off x="1085850" y="2238300"/>
            <a:ext cx="57786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Voting</a:t>
            </a:r>
            <a:endParaRPr/>
          </a:p>
        </p:txBody>
      </p:sp>
      <p:sp>
        <p:nvSpPr>
          <p:cNvPr id="2192" name="Google Shape;2192;g176e4ae1fcb_4_41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193" name="Google Shape;2193;g176e4ae1fcb_4_41"/>
          <p:cNvGrpSpPr/>
          <p:nvPr/>
        </p:nvGrpSpPr>
        <p:grpSpPr>
          <a:xfrm>
            <a:off x="5587479" y="912423"/>
            <a:ext cx="3239723" cy="3318665"/>
            <a:chOff x="2270525" y="117216"/>
            <a:chExt cx="4650765" cy="4762722"/>
          </a:xfrm>
        </p:grpSpPr>
        <p:sp>
          <p:nvSpPr>
            <p:cNvPr id="2194" name="Google Shape;2194;g176e4ae1fcb_4_41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g176e4ae1fcb_4_41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g176e4ae1fcb_4_41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7" name="Google Shape;2197;g176e4ae1fcb_4_41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g176e4ae1fcb_4_41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g176e4ae1fcb_4_41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g176e4ae1fcb_4_41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g176e4ae1fcb_4_41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g176e4ae1fcb_4_41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g176e4ae1fcb_4_41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g176e4ae1fcb_4_41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g176e4ae1fcb_4_41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g176e4ae1fcb_4_41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7" name="Google Shape;2207;g176e4ae1fcb_4_41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8" name="Google Shape;2208;g176e4ae1fcb_4_41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g176e4ae1fcb_4_41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g176e4ae1fcb_4_41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g176e4ae1fcb_4_41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g176e4ae1fcb_4_41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3" name="Google Shape;2213;g176e4ae1fcb_4_41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4" name="Google Shape;2214;g176e4ae1fcb_4_41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15" name="Google Shape;2215;g176e4ae1fcb_4_41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2216" name="Google Shape;2216;g176e4ae1fcb_4_41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7" name="Google Shape;2217;g176e4ae1fcb_4_41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8" name="Google Shape;2218;g176e4ae1fcb_4_41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9" name="Google Shape;2219;g176e4ae1fcb_4_41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0" name="Google Shape;2220;g176e4ae1fcb_4_41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1" name="Google Shape;2221;g176e4ae1fcb_4_41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2" name="Google Shape;2222;g176e4ae1fcb_4_41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3" name="Google Shape;2223;g176e4ae1fcb_4_41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4" name="Google Shape;2224;g176e4ae1fcb_4_41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5" name="Google Shape;2225;g176e4ae1fcb_4_41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6" name="Google Shape;2226;g176e4ae1fcb_4_41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7" name="Google Shape;2227;g176e4ae1fcb_4_41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8" name="Google Shape;2228;g176e4ae1fcb_4_41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9" name="Google Shape;2229;g176e4ae1fcb_4_41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0" name="Google Shape;2230;g176e4ae1fcb_4_41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1" name="Google Shape;2231;g176e4ae1fcb_4_41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2" name="Google Shape;2232;g176e4ae1fcb_4_41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3" name="Google Shape;2233;g176e4ae1fcb_4_41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4" name="Google Shape;2234;g176e4ae1fcb_4_41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5" name="Google Shape;2235;g176e4ae1fcb_4_41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6" name="Google Shape;2236;g176e4ae1fcb_4_41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7" name="Google Shape;2237;g176e4ae1fcb_4_41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8" name="Google Shape;2238;g176e4ae1fcb_4_41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9" name="Google Shape;2239;g176e4ae1fcb_4_41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0" name="Google Shape;2240;g176e4ae1fcb_4_41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1" name="Google Shape;2241;g176e4ae1fcb_4_41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2" name="Google Shape;2242;g176e4ae1fcb_4_41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3" name="Google Shape;2243;g176e4ae1fcb_4_41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4" name="Google Shape;2244;g176e4ae1fcb_4_41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5" name="Google Shape;2245;g176e4ae1fcb_4_41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6" name="Google Shape;2246;g176e4ae1fcb_4_41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7" name="Google Shape;2247;g176e4ae1fcb_4_41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8" name="Google Shape;2248;g176e4ae1fcb_4_41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9" name="Google Shape;2249;g176e4ae1fcb_4_41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0" name="Google Shape;2250;g176e4ae1fcb_4_41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1" name="Google Shape;2251;g176e4ae1fcb_4_41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2" name="Google Shape;2252;g176e4ae1fcb_4_41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3" name="Google Shape;2253;g176e4ae1fcb_4_41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4" name="Google Shape;2254;g176e4ae1fcb_4_41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5" name="Google Shape;2255;g176e4ae1fcb_4_41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56" name="Google Shape;2256;g176e4ae1fcb_4_41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g176e4ae1fcb_4_41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g176e4ae1fcb_4_41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g176e4ae1fcb_4_41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g176e4ae1fcb_4_41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g176e4ae1fcb_4_41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g176e4ae1fcb_4_41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g176e4ae1fcb_4_41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g176e4ae1fcb_4_41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g176e4ae1fcb_4_41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g176e4ae1fcb_4_41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g176e4ae1fcb_4_41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g176e4ae1fcb_4_41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g176e4ae1fcb_4_41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g176e4ae1fcb_4_41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g176e4ae1fcb_4_41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g176e4ae1fcb_4_41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g176e4ae1fcb_4_41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g176e4ae1fcb_4_41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g176e4ae1fcb_4_41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g176e4ae1fcb_4_41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g176e4ae1fcb_4_41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8" name="Google Shape;2278;g176e4ae1fcb_4_41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g176e4ae1fcb_4_41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g176e4ae1fcb_4_41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g176e4ae1fcb_4_41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g176e4ae1fcb_4_41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3" name="Google Shape;2283;g176e4ae1fcb_4_41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4" name="Google Shape;2284;g176e4ae1fcb_4_41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85" name="Google Shape;2285;g176e4ae1fcb_4_41"/>
            <p:cNvGrpSpPr/>
            <p:nvPr/>
          </p:nvGrpSpPr>
          <p:grpSpPr>
            <a:xfrm flipH="1">
              <a:off x="2865276" y="3434799"/>
              <a:ext cx="598186" cy="1340313"/>
              <a:chOff x="4210728" y="4525714"/>
              <a:chExt cx="546438" cy="1224366"/>
            </a:xfrm>
          </p:grpSpPr>
          <p:sp>
            <p:nvSpPr>
              <p:cNvPr id="2286" name="Google Shape;2286;g176e4ae1fcb_4_41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7" name="Google Shape;2287;g176e4ae1fcb_4_41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8" name="Google Shape;2288;g176e4ae1fcb_4_41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9" name="Google Shape;2289;g176e4ae1fcb_4_41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0" name="Google Shape;2290;g176e4ae1fcb_4_41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1" name="Google Shape;2291;g176e4ae1fcb_4_41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2" name="Google Shape;2292;g176e4ae1fcb_4_41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3" name="Google Shape;2293;g176e4ae1fcb_4_41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4" name="Google Shape;2294;g176e4ae1fcb_4_41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5" name="Google Shape;2295;g176e4ae1fcb_4_41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6" name="Google Shape;2296;g176e4ae1fcb_4_41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7" name="Google Shape;2297;g176e4ae1fcb_4_41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8" name="Google Shape;2298;g176e4ae1fcb_4_41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76e4ae1fcb_4_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26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304" name="Google Shape;2304;g176e4ae1fcb_4_0"/>
          <p:cNvGrpSpPr/>
          <p:nvPr/>
        </p:nvGrpSpPr>
        <p:grpSpPr>
          <a:xfrm>
            <a:off x="2731023" y="447399"/>
            <a:ext cx="5853383" cy="3840293"/>
            <a:chOff x="1177450" y="241631"/>
            <a:chExt cx="6173152" cy="3616776"/>
          </a:xfrm>
        </p:grpSpPr>
        <p:sp>
          <p:nvSpPr>
            <p:cNvPr id="2305" name="Google Shape;2305;g176e4ae1fcb_4_0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g176e4ae1fcb_4_0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7" name="Google Shape;2307;g176e4ae1fcb_4_0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8" name="Google Shape;2308;g176e4ae1fcb_4_0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9" name="Google Shape;2309;g176e4ae1fcb_4_0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376000" cy="20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ROC-AUC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Voting</a:t>
            </a:r>
            <a:endParaRPr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310" name="Google Shape;2310;g176e4ae1fcb_4_0"/>
          <p:cNvGrpSpPr/>
          <p:nvPr/>
        </p:nvGrpSpPr>
        <p:grpSpPr>
          <a:xfrm>
            <a:off x="7670394" y="2801887"/>
            <a:ext cx="1215960" cy="1884998"/>
            <a:chOff x="6492500" y="4126007"/>
            <a:chExt cx="272380" cy="422295"/>
          </a:xfrm>
        </p:grpSpPr>
        <p:sp>
          <p:nvSpPr>
            <p:cNvPr id="2311" name="Google Shape;2311;g176e4ae1fcb_4_0"/>
            <p:cNvSpPr/>
            <p:nvPr/>
          </p:nvSpPr>
          <p:spPr>
            <a:xfrm rot="10800000">
              <a:off x="6492500" y="4391998"/>
              <a:ext cx="272380" cy="156304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2" name="Google Shape;2312;g176e4ae1fcb_4_0"/>
            <p:cNvSpPr/>
            <p:nvPr/>
          </p:nvSpPr>
          <p:spPr>
            <a:xfrm flipH="1">
              <a:off x="6563174" y="4299082"/>
              <a:ext cx="180704" cy="104592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g176e4ae1fcb_4_0"/>
            <p:cNvSpPr/>
            <p:nvPr/>
          </p:nvSpPr>
          <p:spPr>
            <a:xfrm flipH="1">
              <a:off x="6653526" y="4351284"/>
              <a:ext cx="90352" cy="156908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g176e4ae1fcb_4_0"/>
            <p:cNvSpPr/>
            <p:nvPr/>
          </p:nvSpPr>
          <p:spPr>
            <a:xfrm flipH="1">
              <a:off x="6563302" y="4351284"/>
              <a:ext cx="90352" cy="156908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g176e4ae1fcb_4_0"/>
            <p:cNvSpPr/>
            <p:nvPr/>
          </p:nvSpPr>
          <p:spPr>
            <a:xfrm>
              <a:off x="6631565" y="4127172"/>
              <a:ext cx="91738" cy="134124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g176e4ae1fcb_4_0"/>
            <p:cNvSpPr/>
            <p:nvPr/>
          </p:nvSpPr>
          <p:spPr>
            <a:xfrm>
              <a:off x="6638516" y="4126007"/>
              <a:ext cx="43942" cy="54150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g176e4ae1fcb_4_0"/>
            <p:cNvSpPr/>
            <p:nvPr/>
          </p:nvSpPr>
          <p:spPr>
            <a:xfrm>
              <a:off x="6647100" y="4184749"/>
              <a:ext cx="54203" cy="60663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g176e4ae1fcb_4_0"/>
            <p:cNvSpPr/>
            <p:nvPr/>
          </p:nvSpPr>
          <p:spPr>
            <a:xfrm>
              <a:off x="6554604" y="4208935"/>
              <a:ext cx="102289" cy="145613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9" name="Google Shape;2319;g176e4ae1fcb_4_0"/>
            <p:cNvSpPr/>
            <p:nvPr/>
          </p:nvSpPr>
          <p:spPr>
            <a:xfrm>
              <a:off x="6631332" y="4204595"/>
              <a:ext cx="79014" cy="104225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g176e4ae1fcb_4_0"/>
            <p:cNvSpPr/>
            <p:nvPr/>
          </p:nvSpPr>
          <p:spPr>
            <a:xfrm>
              <a:off x="6645396" y="4130153"/>
              <a:ext cx="58127" cy="71607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76e4ae1fcb_4_0"/>
            <p:cNvSpPr/>
            <p:nvPr/>
          </p:nvSpPr>
          <p:spPr>
            <a:xfrm>
              <a:off x="6647754" y="4129873"/>
              <a:ext cx="58357" cy="54923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76e4ae1fcb_4_0"/>
            <p:cNvSpPr/>
            <p:nvPr/>
          </p:nvSpPr>
          <p:spPr>
            <a:xfrm>
              <a:off x="6577749" y="4490229"/>
              <a:ext cx="45891" cy="35005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76e4ae1fcb_4_0"/>
            <p:cNvSpPr/>
            <p:nvPr/>
          </p:nvSpPr>
          <p:spPr>
            <a:xfrm>
              <a:off x="6577951" y="4501389"/>
              <a:ext cx="45683" cy="23850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4" name="Google Shape;2324;g176e4ae1fcb_4_0"/>
            <p:cNvSpPr/>
            <p:nvPr/>
          </p:nvSpPr>
          <p:spPr>
            <a:xfrm>
              <a:off x="6554804" y="4475155"/>
              <a:ext cx="42007" cy="3254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g176e4ae1fcb_4_0"/>
            <p:cNvSpPr/>
            <p:nvPr/>
          </p:nvSpPr>
          <p:spPr>
            <a:xfrm>
              <a:off x="6554997" y="4485886"/>
              <a:ext cx="41840" cy="2184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g176e4ae1fcb_4_0"/>
            <p:cNvSpPr/>
            <p:nvPr/>
          </p:nvSpPr>
          <p:spPr>
            <a:xfrm>
              <a:off x="6570371" y="4307401"/>
              <a:ext cx="100028" cy="17252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7" name="Google Shape;2327;g176e4ae1fcb_4_0"/>
            <p:cNvSpPr/>
            <p:nvPr/>
          </p:nvSpPr>
          <p:spPr>
            <a:xfrm>
              <a:off x="6597627" y="4307742"/>
              <a:ext cx="99584" cy="18680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8" name="Google Shape;2328;g176e4ae1fcb_4_0"/>
            <p:cNvSpPr/>
            <p:nvPr/>
          </p:nvSpPr>
          <p:spPr>
            <a:xfrm>
              <a:off x="6560564" y="4295988"/>
              <a:ext cx="148920" cy="137079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g176e4ae1fcb_4_0"/>
            <p:cNvSpPr/>
            <p:nvPr/>
          </p:nvSpPr>
          <p:spPr>
            <a:xfrm>
              <a:off x="6680201" y="4215053"/>
              <a:ext cx="51754" cy="18144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g176e4ae1fcb_4_0"/>
            <p:cNvSpPr/>
            <p:nvPr/>
          </p:nvSpPr>
          <p:spPr>
            <a:xfrm>
              <a:off x="6690335" y="4212768"/>
              <a:ext cx="31293" cy="39798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g176e4ae1fcb_4_0"/>
            <p:cNvSpPr/>
            <p:nvPr/>
          </p:nvSpPr>
          <p:spPr>
            <a:xfrm>
              <a:off x="6629015" y="4204538"/>
              <a:ext cx="26768" cy="28104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32" name="Google Shape;2332;g176e4ae1fcb_4_0"/>
            <p:cNvGrpSpPr/>
            <p:nvPr/>
          </p:nvGrpSpPr>
          <p:grpSpPr>
            <a:xfrm>
              <a:off x="6551322" y="4270887"/>
              <a:ext cx="147943" cy="112126"/>
              <a:chOff x="6621095" y="1452181"/>
              <a:chExt cx="330894" cy="250785"/>
            </a:xfrm>
          </p:grpSpPr>
          <p:sp>
            <p:nvSpPr>
              <p:cNvPr id="2333" name="Google Shape;2333;g176e4ae1fcb_4_0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4" name="Google Shape;2334;g176e4ae1fcb_4_0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5" name="Google Shape;2335;g176e4ae1fcb_4_0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6" name="Google Shape;2336;g176e4ae1fcb_4_0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7" name="Google Shape;2337;g176e4ae1fcb_4_0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38" name="Google Shape;2338;g176e4ae1fcb_4_0"/>
          <p:cNvSpPr/>
          <p:nvPr/>
        </p:nvSpPr>
        <p:spPr>
          <a:xfrm>
            <a:off x="3392713" y="671125"/>
            <a:ext cx="4530000" cy="3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Можно увеличить размер ноута  и вставить графики roc-auc</a:t>
            </a:r>
            <a:endParaRPr sz="1000" i="0" u="none" strike="noStrike" cap="non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339" name="Google Shape;2339;g176e4ae1fcb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5900" y="635600"/>
            <a:ext cx="4601675" cy="32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12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74097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Детализация Voting’a</a:t>
            </a:r>
            <a:endParaRPr/>
          </a:p>
        </p:txBody>
      </p:sp>
      <p:sp>
        <p:nvSpPr>
          <p:cNvPr id="2345" name="Google Shape;2345;p1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2346" name="Google Shape;2346;p12"/>
          <p:cNvGrpSpPr/>
          <p:nvPr/>
        </p:nvGrpSpPr>
        <p:grpSpPr>
          <a:xfrm>
            <a:off x="2655017" y="2190294"/>
            <a:ext cx="2200509" cy="1776159"/>
            <a:chOff x="3071457" y="2013875"/>
            <a:chExt cx="1944600" cy="1569600"/>
          </a:xfrm>
        </p:grpSpPr>
        <p:sp>
          <p:nvSpPr>
            <p:cNvPr id="2347" name="Google Shape;2347;p12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348" name="Google Shape;2348;p12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HGBoost</a:t>
              </a:r>
              <a:endParaRPr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349" name="Google Shape;2349;p12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13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Вес 0.8</a:t>
              </a:r>
              <a:endParaRPr sz="160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350" name="Google Shape;2350;p12"/>
          <p:cNvGrpSpPr/>
          <p:nvPr/>
        </p:nvGrpSpPr>
        <p:grpSpPr>
          <a:xfrm>
            <a:off x="457207" y="2190294"/>
            <a:ext cx="2200509" cy="1776159"/>
            <a:chOff x="1126863" y="2013875"/>
            <a:chExt cx="1944600" cy="1569600"/>
          </a:xfrm>
        </p:grpSpPr>
        <p:sp>
          <p:nvSpPr>
            <p:cNvPr id="2351" name="Google Shape;2351;p12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2352" name="Google Shape;2352;p12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XGBoost Linear</a:t>
              </a:r>
              <a:endParaRPr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353" name="Google Shape;2353;p12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130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Вес 0.2</a:t>
              </a:r>
              <a:endParaRPr sz="1600" i="0" u="none" strike="noStrike" cap="non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2354" name="Google Shape;2354;p12"/>
          <p:cNvGrpSpPr/>
          <p:nvPr/>
        </p:nvGrpSpPr>
        <p:grpSpPr>
          <a:xfrm>
            <a:off x="4852392" y="2190280"/>
            <a:ext cx="2528511" cy="1776159"/>
            <a:chOff x="5015938" y="2013875"/>
            <a:chExt cx="3001200" cy="1569600"/>
          </a:xfrm>
        </p:grpSpPr>
        <p:sp>
          <p:nvSpPr>
            <p:cNvPr id="2355" name="Google Shape;2355;p12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2356" name="Google Shape;2356;p12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Best score</a:t>
              </a:r>
              <a:endParaRPr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357" name="Google Shape;2357;p12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130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0.8647234</a:t>
              </a:r>
              <a:endParaRPr sz="1600" i="0" u="none" strike="noStrike" cap="non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2358" name="Google Shape;2358;p12"/>
          <p:cNvGrpSpPr/>
          <p:nvPr/>
        </p:nvGrpSpPr>
        <p:grpSpPr>
          <a:xfrm>
            <a:off x="4705157" y="2968190"/>
            <a:ext cx="296000" cy="294651"/>
            <a:chOff x="4858109" y="2631368"/>
            <a:chExt cx="316442" cy="315000"/>
          </a:xfrm>
        </p:grpSpPr>
        <p:sp>
          <p:nvSpPr>
            <p:cNvPr id="2359" name="Google Shape;2359;p1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1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1" name="Google Shape;2361;p12"/>
          <p:cNvGrpSpPr/>
          <p:nvPr/>
        </p:nvGrpSpPr>
        <p:grpSpPr>
          <a:xfrm>
            <a:off x="2512766" y="2968065"/>
            <a:ext cx="294612" cy="294612"/>
            <a:chOff x="3157188" y="909150"/>
            <a:chExt cx="470400" cy="470400"/>
          </a:xfrm>
        </p:grpSpPr>
        <p:sp>
          <p:nvSpPr>
            <p:cNvPr id="2362" name="Google Shape;2362;p12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12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1769d13d78e_0_93"/>
          <p:cNvSpPr txBox="1">
            <a:spLocks noGrp="1"/>
          </p:cNvSpPr>
          <p:nvPr>
            <p:ph type="ctrTitle" idx="4294967295"/>
          </p:nvPr>
        </p:nvSpPr>
        <p:spPr>
          <a:xfrm>
            <a:off x="959650" y="991075"/>
            <a:ext cx="42636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lang="en" sz="3500">
                <a:solidFill>
                  <a:schemeClr val="accent1"/>
                </a:solidFill>
              </a:rPr>
              <a:t>HistGradientBoost</a:t>
            </a:r>
            <a:endParaRPr sz="3500" b="0" i="0" u="none" strike="noStrike" cap="none">
              <a:solidFill>
                <a:schemeClr val="accen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369" name="Google Shape;2369;g1769d13d78e_0_9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370" name="Google Shape;2370;g1769d13d78e_0_93"/>
          <p:cNvSpPr txBox="1">
            <a:spLocks noGrp="1"/>
          </p:cNvSpPr>
          <p:nvPr>
            <p:ph type="ctrTitle" idx="4294967295"/>
          </p:nvPr>
        </p:nvSpPr>
        <p:spPr>
          <a:xfrm>
            <a:off x="959651" y="3129675"/>
            <a:ext cx="7164900" cy="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lang="en" sz="6500">
                <a:latin typeface="Barlow SemiBold"/>
                <a:ea typeface="Barlow SemiBold"/>
                <a:cs typeface="Barlow SemiBold"/>
                <a:sym typeface="Barlow SemiBold"/>
              </a:rPr>
              <a:t>0,8663469</a:t>
            </a:r>
            <a:endParaRPr sz="6500"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endParaRPr sz="72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grpSp>
        <p:nvGrpSpPr>
          <p:cNvPr id="2371" name="Google Shape;2371;g1769d13d78e_0_93"/>
          <p:cNvGrpSpPr/>
          <p:nvPr/>
        </p:nvGrpSpPr>
        <p:grpSpPr>
          <a:xfrm>
            <a:off x="5038937" y="624256"/>
            <a:ext cx="3428993" cy="3803332"/>
            <a:chOff x="2152750" y="190500"/>
            <a:chExt cx="4293756" cy="4762499"/>
          </a:xfrm>
        </p:grpSpPr>
        <p:sp>
          <p:nvSpPr>
            <p:cNvPr id="2372" name="Google Shape;2372;g1769d13d78e_0_93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g1769d13d78e_0_93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g1769d13d78e_0_93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g1769d13d78e_0_93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g1769d13d78e_0_93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g1769d13d78e_0_93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g1769d13d78e_0_93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g1769d13d78e_0_93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g1769d13d78e_0_93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g1769d13d78e_0_93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g1769d13d78e_0_93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g1769d13d78e_0_93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g1769d13d78e_0_93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g1769d13d78e_0_93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g1769d13d78e_0_93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g1769d13d78e_0_93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g1769d13d78e_0_93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g1769d13d78e_0_93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g1769d13d78e_0_93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g1769d13d78e_0_93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g1769d13d78e_0_93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g1769d13d78e_0_93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g1769d13d78e_0_93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g1769d13d78e_0_93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g1769d13d78e_0_93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g1769d13d78e_0_93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g1769d13d78e_0_93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g1769d13d78e_0_93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g1769d13d78e_0_93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g1769d13d78e_0_93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g1769d13d78e_0_93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g1769d13d78e_0_93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g1769d13d78e_0_93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g1769d13d78e_0_93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g1769d13d78e_0_93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g1769d13d78e_0_93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g1769d13d78e_0_93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g1769d13d78e_0_93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g1769d13d78e_0_93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g1769d13d78e_0_93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g1769d13d78e_0_93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g1769d13d78e_0_93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g1769d13d78e_0_93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g1769d13d78e_0_93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g1769d13d78e_0_93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g1769d13d78e_0_93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g1769d13d78e_0_93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g1769d13d78e_0_93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0" name="Google Shape;2420;g1769d13d78e_0_93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1" name="Google Shape;2421;g1769d13d78e_0_93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2" name="Google Shape;2422;g1769d13d78e_0_93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3" name="Google Shape;2423;g1769d13d78e_0_93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4" name="Google Shape;2424;g1769d13d78e_0_93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5" name="Google Shape;2425;g1769d13d78e_0_93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6" name="Google Shape;2426;g1769d13d78e_0_93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7" name="Google Shape;2427;g1769d13d78e_0_93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g1769d13d78e_0_93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g1769d13d78e_0_93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0" name="Google Shape;2430;g1769d13d78e_0_93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1" name="Google Shape;2431;g1769d13d78e_0_93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2" name="Google Shape;2432;g1769d13d78e_0_93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3" name="Google Shape;2433;g1769d13d78e_0_93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4" name="Google Shape;2434;g1769d13d78e_0_93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5" name="Google Shape;2435;g1769d13d78e_0_93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6" name="Google Shape;2436;g1769d13d78e_0_93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7" name="Google Shape;2437;g1769d13d78e_0_93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8" name="Google Shape;2438;g1769d13d78e_0_93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9" name="Google Shape;2439;g1769d13d78e_0_93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0" name="Google Shape;2440;g1769d13d78e_0_93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1" name="Google Shape;2441;g1769d13d78e_0_93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2" name="Google Shape;2442;g1769d13d78e_0_93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3" name="Google Shape;2443;g1769d13d78e_0_93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4" name="Google Shape;2444;g1769d13d78e_0_93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5" name="Google Shape;2445;g1769d13d78e_0_93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46" name="Google Shape;2446;g1769d13d78e_0_93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447" name="Google Shape;2447;g1769d13d78e_0_93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8" name="Google Shape;2448;g1769d13d78e_0_93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9" name="Google Shape;2449;g1769d13d78e_0_93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0" name="Google Shape;2450;g1769d13d78e_0_93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1" name="Google Shape;2451;g1769d13d78e_0_93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4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2" name="Google Shape;2452;g1769d13d78e_0_93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3" name="Google Shape;2453;g1769d13d78e_0_93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4" name="Google Shape;2454;g1769d13d78e_0_93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5" name="Google Shape;2455;g1769d13d78e_0_93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4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6" name="Google Shape;2456;g1769d13d78e_0_93"/>
            <p:cNvGrpSpPr/>
            <p:nvPr/>
          </p:nvGrpSpPr>
          <p:grpSpPr>
            <a:xfrm flipH="1">
              <a:off x="3829284" y="2465055"/>
              <a:ext cx="683693" cy="518573"/>
              <a:chOff x="6621095" y="1452181"/>
              <a:chExt cx="330894" cy="250785"/>
            </a:xfrm>
          </p:grpSpPr>
          <p:sp>
            <p:nvSpPr>
              <p:cNvPr id="2457" name="Google Shape;2457;g1769d13d78e_0_9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8" name="Google Shape;2458;g1769d13d78e_0_9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9" name="Google Shape;2459;g1769d13d78e_0_9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0" name="Google Shape;2460;g1769d13d78e_0_9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1" name="Google Shape;2461;g1769d13d78e_0_9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62" name="Google Shape;2462;g1769d13d78e_0_93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3" name="Google Shape;2463;g1769d13d78e_0_93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4" name="Google Shape;2464;g1769d13d78e_0_93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5" name="Google Shape;2465;g1769d13d78e_0_93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g1769d13d78e_0_93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g1769d13d78e_0_93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8" name="Google Shape;2468;g1769d13d78e_0_93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9" name="Google Shape;2469;g1769d13d78e_0_93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g1769d13d78e_0_93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g1769d13d78e_0_93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2" name="Google Shape;2472;g1769d13d78e_0_93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3" name="Google Shape;2473;g1769d13d78e_0_93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g1769d13d78e_0_93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g1769d13d78e_0_93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6" name="Google Shape;2476;g1769d13d78e_0_93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7" name="Google Shape;2477;g1769d13d78e_0_93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g1769d13d78e_0_93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g1769d13d78e_0_93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1731e4f72bd_0_1915"/>
          <p:cNvSpPr txBox="1">
            <a:spLocks noGrp="1"/>
          </p:cNvSpPr>
          <p:nvPr>
            <p:ph type="title"/>
          </p:nvPr>
        </p:nvSpPr>
        <p:spPr>
          <a:xfrm>
            <a:off x="703700" y="605600"/>
            <a:ext cx="74097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GridSearchCV</a:t>
            </a:r>
            <a:endParaRPr/>
          </a:p>
        </p:txBody>
      </p:sp>
      <p:sp>
        <p:nvSpPr>
          <p:cNvPr id="2485" name="Google Shape;2485;g1731e4f72bd_0_191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2486" name="Google Shape;2486;g1731e4f72bd_0_1915"/>
          <p:cNvGrpSpPr/>
          <p:nvPr/>
        </p:nvGrpSpPr>
        <p:grpSpPr>
          <a:xfrm>
            <a:off x="2901517" y="2252294"/>
            <a:ext cx="2200509" cy="1776159"/>
            <a:chOff x="3071457" y="2013875"/>
            <a:chExt cx="1944600" cy="1569600"/>
          </a:xfrm>
        </p:grpSpPr>
        <p:sp>
          <p:nvSpPr>
            <p:cNvPr id="2487" name="Google Shape;2487;g1731e4f72bd_0_1915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88" name="Google Shape;2488;g1731e4f72bd_0_1915"/>
            <p:cNvSpPr txBox="1"/>
            <p:nvPr/>
          </p:nvSpPr>
          <p:spPr>
            <a:xfrm>
              <a:off x="3273943" y="2108260"/>
              <a:ext cx="15534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min_samples_leaf</a:t>
              </a:r>
              <a:endParaRPr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489" name="Google Shape;2489;g1731e4f72bd_0_1915"/>
          <p:cNvGrpSpPr/>
          <p:nvPr/>
        </p:nvGrpSpPr>
        <p:grpSpPr>
          <a:xfrm>
            <a:off x="703707" y="2252294"/>
            <a:ext cx="2200509" cy="1776159"/>
            <a:chOff x="1126863" y="2013875"/>
            <a:chExt cx="1944600" cy="1569600"/>
          </a:xfrm>
        </p:grpSpPr>
        <p:sp>
          <p:nvSpPr>
            <p:cNvPr id="2490" name="Google Shape;2490;g1731e4f72bd_0_1915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2491" name="Google Shape;2491;g1731e4f72bd_0_1915"/>
            <p:cNvSpPr txBox="1"/>
            <p:nvPr/>
          </p:nvSpPr>
          <p:spPr>
            <a:xfrm>
              <a:off x="1307177" y="2108258"/>
              <a:ext cx="1230300" cy="31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learning_rate</a:t>
              </a:r>
              <a:endParaRPr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92" name="Google Shape;2492;g1731e4f72bd_0_1915"/>
            <p:cNvSpPr txBox="1"/>
            <p:nvPr/>
          </p:nvSpPr>
          <p:spPr>
            <a:xfrm>
              <a:off x="1307177" y="2381832"/>
              <a:ext cx="778500" cy="8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91425" rIns="91425" bIns="91425" anchor="t" anchorCtr="0">
              <a:noAutofit/>
            </a:bodyPr>
            <a:lstStyle/>
            <a:p>
              <a:pPr marL="228600" lvl="0" indent="-1968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Raleway Light"/>
                <a:buChar char="●"/>
              </a:pPr>
              <a:r>
                <a:rPr lang="en" sz="130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0.02</a:t>
              </a:r>
              <a:endParaRPr sz="13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  <a:p>
              <a:pPr marL="228600" lvl="0" indent="-1968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Raleway Light"/>
                <a:buChar char="●"/>
              </a:pPr>
              <a:r>
                <a:rPr lang="en" sz="130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0.04</a:t>
              </a:r>
              <a:endParaRPr sz="13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  <a:p>
              <a:pPr marL="228600" lvl="0" indent="-1968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Raleway Light"/>
                <a:buChar char="●"/>
              </a:pPr>
              <a:r>
                <a:rPr lang="en" sz="130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0.06</a:t>
              </a:r>
              <a:endParaRPr sz="13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  <a:p>
              <a:pPr marL="228600" lvl="0" indent="-1968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Raleway Light"/>
                <a:buChar char="●"/>
              </a:pPr>
              <a:r>
                <a:rPr lang="en" sz="130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0.08</a:t>
              </a:r>
              <a:endParaRPr sz="13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  <a:p>
              <a:pPr marL="228600" lvl="0" indent="-1968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Raleway Light"/>
                <a:buChar char="●"/>
              </a:pPr>
              <a:r>
                <a:rPr lang="en" sz="130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0.10</a:t>
              </a:r>
              <a:endParaRPr sz="13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2493" name="Google Shape;2493;g1731e4f72bd_0_1915"/>
          <p:cNvGrpSpPr/>
          <p:nvPr/>
        </p:nvGrpSpPr>
        <p:grpSpPr>
          <a:xfrm>
            <a:off x="5102017" y="2252292"/>
            <a:ext cx="2200480" cy="1776159"/>
            <a:chOff x="5015938" y="2013875"/>
            <a:chExt cx="3001200" cy="1569600"/>
          </a:xfrm>
        </p:grpSpPr>
        <p:sp>
          <p:nvSpPr>
            <p:cNvPr id="2494" name="Google Shape;2494;g1731e4f72bd_0_1915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2495" name="Google Shape;2495;g1731e4f72bd_0_1915"/>
            <p:cNvSpPr txBox="1"/>
            <p:nvPr/>
          </p:nvSpPr>
          <p:spPr>
            <a:xfrm>
              <a:off x="5223974" y="2078630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max_leaf_nodes</a:t>
              </a:r>
              <a:endParaRPr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496" name="Google Shape;2496;g1731e4f72bd_0_1915"/>
          <p:cNvGrpSpPr/>
          <p:nvPr/>
        </p:nvGrpSpPr>
        <p:grpSpPr>
          <a:xfrm>
            <a:off x="2757791" y="2993065"/>
            <a:ext cx="294612" cy="294612"/>
            <a:chOff x="3157188" y="909150"/>
            <a:chExt cx="470400" cy="470400"/>
          </a:xfrm>
        </p:grpSpPr>
        <p:sp>
          <p:nvSpPr>
            <p:cNvPr id="2497" name="Google Shape;2497;g1731e4f72bd_0_1915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g1731e4f72bd_0_1915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9" name="Google Shape;2499;g1731e4f72bd_0_1915"/>
          <p:cNvSpPr txBox="1"/>
          <p:nvPr/>
        </p:nvSpPr>
        <p:spPr>
          <a:xfrm>
            <a:off x="1811125" y="2668625"/>
            <a:ext cx="830700" cy="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2286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 Light"/>
              <a:buChar char="●"/>
            </a:pPr>
            <a:r>
              <a:rPr lang="en" sz="13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0.20</a:t>
            </a:r>
            <a:endParaRPr sz="13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2286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 Light"/>
              <a:buChar char="●"/>
            </a:pPr>
            <a:r>
              <a:rPr lang="en" sz="13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0.30</a:t>
            </a:r>
            <a:endParaRPr sz="13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2286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 Light"/>
              <a:buChar char="●"/>
            </a:pPr>
            <a:r>
              <a:rPr lang="en" sz="13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0.40</a:t>
            </a:r>
            <a:endParaRPr sz="13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2286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 Light"/>
              <a:buChar char="●"/>
            </a:pPr>
            <a:r>
              <a:rPr lang="en" sz="13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0.50</a:t>
            </a:r>
            <a:endParaRPr sz="13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500" name="Google Shape;2500;g1731e4f72bd_0_1915"/>
          <p:cNvSpPr txBox="1"/>
          <p:nvPr/>
        </p:nvSpPr>
        <p:spPr>
          <a:xfrm>
            <a:off x="3168375" y="2752925"/>
            <a:ext cx="8811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2286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 Light"/>
              <a:buChar char="●"/>
            </a:pPr>
            <a:r>
              <a:rPr lang="en" sz="13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5</a:t>
            </a:r>
            <a:endParaRPr sz="13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2286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 Light"/>
              <a:buChar char="●"/>
            </a:pPr>
            <a:r>
              <a:rPr lang="en" sz="13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10</a:t>
            </a:r>
            <a:endParaRPr sz="13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2286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 Light"/>
              <a:buChar char="●"/>
            </a:pPr>
            <a:r>
              <a:rPr lang="en" sz="13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15</a:t>
            </a:r>
            <a:endParaRPr sz="8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501" name="Google Shape;2501;g1731e4f72bd_0_1915"/>
          <p:cNvGrpSpPr/>
          <p:nvPr/>
        </p:nvGrpSpPr>
        <p:grpSpPr>
          <a:xfrm>
            <a:off x="4959941" y="2993065"/>
            <a:ext cx="294612" cy="294612"/>
            <a:chOff x="3157188" y="909150"/>
            <a:chExt cx="470400" cy="470400"/>
          </a:xfrm>
        </p:grpSpPr>
        <p:sp>
          <p:nvSpPr>
            <p:cNvPr id="2502" name="Google Shape;2502;g1731e4f72bd_0_1915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g1731e4f72bd_0_1915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4" name="Google Shape;2504;g1731e4f72bd_0_1915"/>
          <p:cNvSpPr txBox="1"/>
          <p:nvPr/>
        </p:nvSpPr>
        <p:spPr>
          <a:xfrm>
            <a:off x="4089350" y="2875025"/>
            <a:ext cx="8307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 Light"/>
              <a:buChar char="●"/>
            </a:pPr>
            <a:r>
              <a:rPr lang="en" sz="13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20</a:t>
            </a:r>
            <a:endParaRPr sz="13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2286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 Light"/>
              <a:buChar char="●"/>
            </a:pPr>
            <a:r>
              <a:rPr lang="en" sz="13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25</a:t>
            </a:r>
            <a:endParaRPr/>
          </a:p>
        </p:txBody>
      </p:sp>
      <p:sp>
        <p:nvSpPr>
          <p:cNvPr id="2505" name="Google Shape;2505;g1731e4f72bd_0_1915"/>
          <p:cNvSpPr txBox="1"/>
          <p:nvPr/>
        </p:nvSpPr>
        <p:spPr>
          <a:xfrm>
            <a:off x="5361725" y="2752925"/>
            <a:ext cx="8811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2286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 Light"/>
              <a:buChar char="●"/>
            </a:pPr>
            <a:r>
              <a:rPr lang="en" sz="13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5</a:t>
            </a:r>
            <a:endParaRPr sz="13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2286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 Light"/>
              <a:buChar char="●"/>
            </a:pPr>
            <a:r>
              <a:rPr lang="en" sz="13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10</a:t>
            </a:r>
            <a:endParaRPr sz="13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2286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 Light"/>
              <a:buChar char="●"/>
            </a:pPr>
            <a:r>
              <a:rPr lang="en" sz="13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15</a:t>
            </a:r>
            <a:endParaRPr sz="8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506" name="Google Shape;2506;g1731e4f72bd_0_1915"/>
          <p:cNvSpPr txBox="1"/>
          <p:nvPr/>
        </p:nvSpPr>
        <p:spPr>
          <a:xfrm>
            <a:off x="6282700" y="2875025"/>
            <a:ext cx="8307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 Light"/>
              <a:buChar char="●"/>
            </a:pPr>
            <a:r>
              <a:rPr lang="en" sz="13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20</a:t>
            </a:r>
            <a:endParaRPr sz="13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2286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 Light"/>
              <a:buChar char="●"/>
            </a:pPr>
            <a:r>
              <a:rPr lang="en" sz="13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25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731e4f72bd_0_1765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25400" lvl="0" indent="0" algn="l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>
                <a:latin typeface="Raleway Light"/>
                <a:ea typeface="Raleway Light"/>
                <a:cs typeface="Raleway Light"/>
                <a:sym typeface="Raleway Light"/>
              </a:rPr>
              <a:t>Предсказание будущего платежного поведения существующих должников позволяет выделить нежелательных клиентов.</a:t>
            </a:r>
            <a:endParaRPr sz="3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57" name="Google Shape;457;g1731e4f72bd_0_176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458" name="Google Shape;458;g1731e4f72bd_0_1765"/>
          <p:cNvGrpSpPr/>
          <p:nvPr/>
        </p:nvGrpSpPr>
        <p:grpSpPr>
          <a:xfrm>
            <a:off x="6230970" y="930398"/>
            <a:ext cx="2318495" cy="3613204"/>
            <a:chOff x="6661328" y="2103554"/>
            <a:chExt cx="850574" cy="1325606"/>
          </a:xfrm>
        </p:grpSpPr>
        <p:sp>
          <p:nvSpPr>
            <p:cNvPr id="459" name="Google Shape;459;g1731e4f72bd_0_1765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g1731e4f72bd_0_1765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g1731e4f72bd_0_1765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g1731e4f72bd_0_1765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g1731e4f72bd_0_1765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g1731e4f72bd_0_1765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g1731e4f72bd_0_1765"/>
            <p:cNvSpPr/>
            <p:nvPr/>
          </p:nvSpPr>
          <p:spPr>
            <a:xfrm>
              <a:off x="7314533" y="2554952"/>
              <a:ext cx="78868" cy="7687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g1731e4f72bd_0_1765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g1731e4f72bd_0_1765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g1731e4f72bd_0_1765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g1731e4f72bd_0_1765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g1731e4f72bd_0_1765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g1731e4f72bd_0_1765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g1731e4f72bd_0_1765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g1731e4f72bd_0_1765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g1731e4f72bd_0_1765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g1731e4f72bd_0_1765"/>
            <p:cNvSpPr/>
            <p:nvPr/>
          </p:nvSpPr>
          <p:spPr>
            <a:xfrm>
              <a:off x="6661328" y="3286571"/>
              <a:ext cx="246629" cy="142589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g1731e4f72bd_0_1765"/>
            <p:cNvSpPr/>
            <p:nvPr/>
          </p:nvSpPr>
          <p:spPr>
            <a:xfrm>
              <a:off x="6681151" y="2824698"/>
              <a:ext cx="59093" cy="128909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g1731e4f72bd_0_1765"/>
            <p:cNvSpPr/>
            <p:nvPr/>
          </p:nvSpPr>
          <p:spPr>
            <a:xfrm>
              <a:off x="6689412" y="2771791"/>
              <a:ext cx="42507" cy="81878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g1731e4f72bd_0_1765"/>
            <p:cNvSpPr/>
            <p:nvPr/>
          </p:nvSpPr>
          <p:spPr>
            <a:xfrm>
              <a:off x="6782889" y="3337575"/>
              <a:ext cx="91625" cy="51652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g1731e4f72bd_0_1765"/>
            <p:cNvSpPr/>
            <p:nvPr/>
          </p:nvSpPr>
          <p:spPr>
            <a:xfrm>
              <a:off x="6784412" y="3346110"/>
              <a:ext cx="90083" cy="43280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g1731e4f72bd_0_1765"/>
            <p:cNvSpPr/>
            <p:nvPr/>
          </p:nvSpPr>
          <p:spPr>
            <a:xfrm>
              <a:off x="6715968" y="3307485"/>
              <a:ext cx="91664" cy="51652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g1731e4f72bd_0_1765"/>
            <p:cNvSpPr/>
            <p:nvPr/>
          </p:nvSpPr>
          <p:spPr>
            <a:xfrm>
              <a:off x="6717638" y="3316019"/>
              <a:ext cx="90119" cy="43280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g1731e4f72bd_0_1765"/>
            <p:cNvSpPr/>
            <p:nvPr/>
          </p:nvSpPr>
          <p:spPr>
            <a:xfrm>
              <a:off x="6715994" y="2973759"/>
              <a:ext cx="134234" cy="37898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g1731e4f72bd_0_1765"/>
            <p:cNvSpPr/>
            <p:nvPr/>
          </p:nvSpPr>
          <p:spPr>
            <a:xfrm>
              <a:off x="6733197" y="2663396"/>
              <a:ext cx="97401" cy="155970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g1731e4f72bd_0_1765"/>
            <p:cNvSpPr/>
            <p:nvPr/>
          </p:nvSpPr>
          <p:spPr>
            <a:xfrm>
              <a:off x="6701449" y="2773633"/>
              <a:ext cx="149626" cy="248131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g1731e4f72bd_0_1765"/>
            <p:cNvSpPr/>
            <p:nvPr/>
          </p:nvSpPr>
          <p:spPr>
            <a:xfrm>
              <a:off x="6807278" y="2804619"/>
              <a:ext cx="188651" cy="148054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g1731e4f72bd_0_1765"/>
            <p:cNvSpPr/>
            <p:nvPr/>
          </p:nvSpPr>
          <p:spPr>
            <a:xfrm>
              <a:off x="6800502" y="2801416"/>
              <a:ext cx="57805" cy="84703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g1731e4f72bd_0_1765"/>
            <p:cNvSpPr/>
            <p:nvPr/>
          </p:nvSpPr>
          <p:spPr>
            <a:xfrm>
              <a:off x="6736209" y="2656556"/>
              <a:ext cx="94324" cy="104212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g1731e4f72bd_0_1765"/>
            <p:cNvSpPr/>
            <p:nvPr/>
          </p:nvSpPr>
          <p:spPr>
            <a:xfrm>
              <a:off x="6938621" y="2869615"/>
              <a:ext cx="28545" cy="25115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9" name="Google Shape;489;g1731e4f72bd_0_1765"/>
            <p:cNvGrpSpPr/>
            <p:nvPr/>
          </p:nvGrpSpPr>
          <p:grpSpPr>
            <a:xfrm>
              <a:off x="6930447" y="2860606"/>
              <a:ext cx="82395" cy="49453"/>
              <a:chOff x="4865564" y="4292025"/>
              <a:chExt cx="220130" cy="132120"/>
            </a:xfrm>
          </p:grpSpPr>
          <p:sp>
            <p:nvSpPr>
              <p:cNvPr id="490" name="Google Shape;490;g1731e4f72bd_0_1765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g1731e4f72bd_0_1765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g1731e4f72bd_0_1765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g1731e4f72bd_0_1765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g1731e4f72bd_0_1765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g1731e4f72bd_0_1765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g1731e4f72bd_0_1765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g1731e4f72bd_0_1765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g1731e4f72bd_0_1765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g1731e4f72bd_0_1765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g1731e4f72bd_0_1765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g1731e4f72bd_0_1765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g1731e4f72bd_0_1765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g1731e4f72bd_0_1765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g1731e4f72bd_0_1765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g1731e4f72bd_0_1765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g1731e4f72bd_0_1765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g1731e4f72bd_0_1765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4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g1731e4f72bd_0_1765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g1731e4f72bd_0_1765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4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0" name="Google Shape;510;g1731e4f72bd_0_1765"/>
            <p:cNvSpPr/>
            <p:nvPr/>
          </p:nvSpPr>
          <p:spPr>
            <a:xfrm>
              <a:off x="6948039" y="2876090"/>
              <a:ext cx="48408" cy="4034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g1731e4f72bd_0_1765"/>
            <p:cNvSpPr/>
            <p:nvPr/>
          </p:nvSpPr>
          <p:spPr>
            <a:xfrm>
              <a:off x="6688913" y="2310158"/>
              <a:ext cx="266844" cy="295297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g1731e4f72bd_0_1765"/>
            <p:cNvSpPr/>
            <p:nvPr/>
          </p:nvSpPr>
          <p:spPr>
            <a:xfrm>
              <a:off x="6681190" y="2324699"/>
              <a:ext cx="248911" cy="281790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g1731e4f72bd_0_1765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g1731e4f72bd_0_1765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g1731e4f72bd_0_1765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g1731e4f72bd_0_1765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g1731e4f72bd_0_1765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g1731e4f72bd_0_1765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g1731e4f72bd_0_1765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g1731e4f72bd_0_1765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g1731e4f72bd_0_1765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g1731e4f72bd_0_1765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g1731e4f72bd_0_1765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g1731e4f72bd_0_1765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g1731e4f72bd_0_1765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g1731e4f72bd_0_1765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g1731e4f72bd_0_1765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1769422f053_0_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30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512" name="Google Shape;2512;g1769422f053_0_44"/>
          <p:cNvGrpSpPr/>
          <p:nvPr/>
        </p:nvGrpSpPr>
        <p:grpSpPr>
          <a:xfrm>
            <a:off x="2731023" y="447399"/>
            <a:ext cx="5853383" cy="3840293"/>
            <a:chOff x="1177450" y="241631"/>
            <a:chExt cx="6173152" cy="3616776"/>
          </a:xfrm>
        </p:grpSpPr>
        <p:sp>
          <p:nvSpPr>
            <p:cNvPr id="2513" name="Google Shape;2513;g1769422f053_0_4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4" name="Google Shape;2514;g1769422f053_0_4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5" name="Google Shape;2515;g1769422f053_0_4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6" name="Google Shape;2516;g1769422f053_0_4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7" name="Google Shape;2517;g1769422f053_0_44"/>
          <p:cNvSpPr txBox="1">
            <a:spLocks noGrp="1"/>
          </p:cNvSpPr>
          <p:nvPr>
            <p:ph type="body" idx="4294967295"/>
          </p:nvPr>
        </p:nvSpPr>
        <p:spPr>
          <a:xfrm>
            <a:off x="453125" y="2058450"/>
            <a:ext cx="23760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HGB ROC AUC</a:t>
            </a:r>
            <a:endParaRPr sz="25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learning_rate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518" name="Google Shape;2518;g1769422f053_0_44"/>
          <p:cNvGrpSpPr/>
          <p:nvPr/>
        </p:nvGrpSpPr>
        <p:grpSpPr>
          <a:xfrm>
            <a:off x="7670394" y="2801887"/>
            <a:ext cx="1215960" cy="1884998"/>
            <a:chOff x="6492500" y="4126007"/>
            <a:chExt cx="272380" cy="422295"/>
          </a:xfrm>
        </p:grpSpPr>
        <p:sp>
          <p:nvSpPr>
            <p:cNvPr id="2519" name="Google Shape;2519;g1769422f053_0_44"/>
            <p:cNvSpPr/>
            <p:nvPr/>
          </p:nvSpPr>
          <p:spPr>
            <a:xfrm rot="10800000">
              <a:off x="6492500" y="4391998"/>
              <a:ext cx="272380" cy="156304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0" name="Google Shape;2520;g1769422f053_0_44"/>
            <p:cNvSpPr/>
            <p:nvPr/>
          </p:nvSpPr>
          <p:spPr>
            <a:xfrm flipH="1">
              <a:off x="6563174" y="4299082"/>
              <a:ext cx="180704" cy="104592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1" name="Google Shape;2521;g1769422f053_0_44"/>
            <p:cNvSpPr/>
            <p:nvPr/>
          </p:nvSpPr>
          <p:spPr>
            <a:xfrm flipH="1">
              <a:off x="6653526" y="4351284"/>
              <a:ext cx="90352" cy="156908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2" name="Google Shape;2522;g1769422f053_0_44"/>
            <p:cNvSpPr/>
            <p:nvPr/>
          </p:nvSpPr>
          <p:spPr>
            <a:xfrm flipH="1">
              <a:off x="6563302" y="4351284"/>
              <a:ext cx="90352" cy="156908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3" name="Google Shape;2523;g1769422f053_0_44"/>
            <p:cNvSpPr/>
            <p:nvPr/>
          </p:nvSpPr>
          <p:spPr>
            <a:xfrm>
              <a:off x="6631565" y="4127172"/>
              <a:ext cx="91738" cy="134124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4" name="Google Shape;2524;g1769422f053_0_44"/>
            <p:cNvSpPr/>
            <p:nvPr/>
          </p:nvSpPr>
          <p:spPr>
            <a:xfrm>
              <a:off x="6638516" y="4126007"/>
              <a:ext cx="43942" cy="54150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5" name="Google Shape;2525;g1769422f053_0_44"/>
            <p:cNvSpPr/>
            <p:nvPr/>
          </p:nvSpPr>
          <p:spPr>
            <a:xfrm>
              <a:off x="6647100" y="4184749"/>
              <a:ext cx="54203" cy="60663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6" name="Google Shape;2526;g1769422f053_0_44"/>
            <p:cNvSpPr/>
            <p:nvPr/>
          </p:nvSpPr>
          <p:spPr>
            <a:xfrm>
              <a:off x="6554604" y="4208935"/>
              <a:ext cx="102289" cy="145613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7" name="Google Shape;2527;g1769422f053_0_44"/>
            <p:cNvSpPr/>
            <p:nvPr/>
          </p:nvSpPr>
          <p:spPr>
            <a:xfrm>
              <a:off x="6631332" y="4204595"/>
              <a:ext cx="79014" cy="104225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8" name="Google Shape;2528;g1769422f053_0_44"/>
            <p:cNvSpPr/>
            <p:nvPr/>
          </p:nvSpPr>
          <p:spPr>
            <a:xfrm>
              <a:off x="6645396" y="4130153"/>
              <a:ext cx="58127" cy="71607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9" name="Google Shape;2529;g1769422f053_0_44"/>
            <p:cNvSpPr/>
            <p:nvPr/>
          </p:nvSpPr>
          <p:spPr>
            <a:xfrm>
              <a:off x="6647754" y="4129873"/>
              <a:ext cx="58357" cy="54923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0" name="Google Shape;2530;g1769422f053_0_44"/>
            <p:cNvSpPr/>
            <p:nvPr/>
          </p:nvSpPr>
          <p:spPr>
            <a:xfrm>
              <a:off x="6577749" y="4490229"/>
              <a:ext cx="45891" cy="35005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g1769422f053_0_44"/>
            <p:cNvSpPr/>
            <p:nvPr/>
          </p:nvSpPr>
          <p:spPr>
            <a:xfrm>
              <a:off x="6577951" y="4501389"/>
              <a:ext cx="45683" cy="23850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g1769422f053_0_44"/>
            <p:cNvSpPr/>
            <p:nvPr/>
          </p:nvSpPr>
          <p:spPr>
            <a:xfrm>
              <a:off x="6554804" y="4475155"/>
              <a:ext cx="42007" cy="3254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g1769422f053_0_44"/>
            <p:cNvSpPr/>
            <p:nvPr/>
          </p:nvSpPr>
          <p:spPr>
            <a:xfrm>
              <a:off x="6554997" y="4485886"/>
              <a:ext cx="41840" cy="2184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g1769422f053_0_44"/>
            <p:cNvSpPr/>
            <p:nvPr/>
          </p:nvSpPr>
          <p:spPr>
            <a:xfrm>
              <a:off x="6570371" y="4307401"/>
              <a:ext cx="100028" cy="17252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g1769422f053_0_44"/>
            <p:cNvSpPr/>
            <p:nvPr/>
          </p:nvSpPr>
          <p:spPr>
            <a:xfrm>
              <a:off x="6597627" y="4307742"/>
              <a:ext cx="99584" cy="18680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g1769422f053_0_44"/>
            <p:cNvSpPr/>
            <p:nvPr/>
          </p:nvSpPr>
          <p:spPr>
            <a:xfrm>
              <a:off x="6560564" y="4295988"/>
              <a:ext cx="148920" cy="137079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g1769422f053_0_44"/>
            <p:cNvSpPr/>
            <p:nvPr/>
          </p:nvSpPr>
          <p:spPr>
            <a:xfrm>
              <a:off x="6680201" y="4215053"/>
              <a:ext cx="51754" cy="18144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g1769422f053_0_44"/>
            <p:cNvSpPr/>
            <p:nvPr/>
          </p:nvSpPr>
          <p:spPr>
            <a:xfrm>
              <a:off x="6690335" y="4212768"/>
              <a:ext cx="31293" cy="39798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g1769422f053_0_44"/>
            <p:cNvSpPr/>
            <p:nvPr/>
          </p:nvSpPr>
          <p:spPr>
            <a:xfrm>
              <a:off x="6629015" y="4204538"/>
              <a:ext cx="26768" cy="28104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40" name="Google Shape;2540;g1769422f053_0_44"/>
            <p:cNvGrpSpPr/>
            <p:nvPr/>
          </p:nvGrpSpPr>
          <p:grpSpPr>
            <a:xfrm>
              <a:off x="6551322" y="4270887"/>
              <a:ext cx="147943" cy="112126"/>
              <a:chOff x="6621095" y="1452181"/>
              <a:chExt cx="330894" cy="250785"/>
            </a:xfrm>
          </p:grpSpPr>
          <p:sp>
            <p:nvSpPr>
              <p:cNvPr id="2541" name="Google Shape;2541;g1769422f053_0_44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2" name="Google Shape;2542;g1769422f053_0_44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3" name="Google Shape;2543;g1769422f053_0_44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4" name="Google Shape;2544;g1769422f053_0_44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5" name="Google Shape;2545;g1769422f053_0_44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46" name="Google Shape;2546;g1769422f053_0_44"/>
          <p:cNvSpPr/>
          <p:nvPr/>
        </p:nvSpPr>
        <p:spPr>
          <a:xfrm>
            <a:off x="3392713" y="671125"/>
            <a:ext cx="4530000" cy="3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Можно увеличить размер ноута  и вставить графики roc-auc</a:t>
            </a:r>
            <a:endParaRPr sz="1000" i="0" u="none" strike="noStrike" cap="non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547" name="Google Shape;2547;g1769422f053_0_44"/>
          <p:cNvPicPr preferRelativeResize="0"/>
          <p:nvPr/>
        </p:nvPicPr>
        <p:blipFill rotWithShape="1">
          <a:blip r:embed="rId3">
            <a:alphaModFix/>
          </a:blip>
          <a:srcRect l="901"/>
          <a:stretch/>
        </p:blipFill>
        <p:spPr>
          <a:xfrm>
            <a:off x="3392725" y="594925"/>
            <a:ext cx="4564275" cy="332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8" name="Google Shape;2548;g1769422f053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575" y="593225"/>
            <a:ext cx="4564276" cy="3352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g1769422f053_0_8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31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554" name="Google Shape;2554;g1769422f053_0_85"/>
          <p:cNvGrpSpPr/>
          <p:nvPr/>
        </p:nvGrpSpPr>
        <p:grpSpPr>
          <a:xfrm>
            <a:off x="2731023" y="447399"/>
            <a:ext cx="5853383" cy="3840293"/>
            <a:chOff x="1177450" y="241631"/>
            <a:chExt cx="6173152" cy="3616776"/>
          </a:xfrm>
        </p:grpSpPr>
        <p:sp>
          <p:nvSpPr>
            <p:cNvPr id="2555" name="Google Shape;2555;g1769422f053_0_8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g1769422f053_0_8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g1769422f053_0_8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g1769422f053_0_8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9" name="Google Shape;2559;g1769422f053_0_85"/>
          <p:cNvGrpSpPr/>
          <p:nvPr/>
        </p:nvGrpSpPr>
        <p:grpSpPr>
          <a:xfrm>
            <a:off x="7670394" y="2801887"/>
            <a:ext cx="1215960" cy="1884998"/>
            <a:chOff x="6492500" y="4126007"/>
            <a:chExt cx="272380" cy="422295"/>
          </a:xfrm>
        </p:grpSpPr>
        <p:sp>
          <p:nvSpPr>
            <p:cNvPr id="2560" name="Google Shape;2560;g1769422f053_0_85"/>
            <p:cNvSpPr/>
            <p:nvPr/>
          </p:nvSpPr>
          <p:spPr>
            <a:xfrm rot="10800000">
              <a:off x="6492500" y="4391998"/>
              <a:ext cx="272380" cy="156304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g1769422f053_0_85"/>
            <p:cNvSpPr/>
            <p:nvPr/>
          </p:nvSpPr>
          <p:spPr>
            <a:xfrm flipH="1">
              <a:off x="6563174" y="4299082"/>
              <a:ext cx="180704" cy="104592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g1769422f053_0_85"/>
            <p:cNvSpPr/>
            <p:nvPr/>
          </p:nvSpPr>
          <p:spPr>
            <a:xfrm flipH="1">
              <a:off x="6653526" y="4351284"/>
              <a:ext cx="90352" cy="156908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g1769422f053_0_85"/>
            <p:cNvSpPr/>
            <p:nvPr/>
          </p:nvSpPr>
          <p:spPr>
            <a:xfrm flipH="1">
              <a:off x="6563302" y="4351284"/>
              <a:ext cx="90352" cy="156908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g1769422f053_0_85"/>
            <p:cNvSpPr/>
            <p:nvPr/>
          </p:nvSpPr>
          <p:spPr>
            <a:xfrm>
              <a:off x="6631565" y="4127172"/>
              <a:ext cx="91738" cy="134124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g1769422f053_0_85"/>
            <p:cNvSpPr/>
            <p:nvPr/>
          </p:nvSpPr>
          <p:spPr>
            <a:xfrm>
              <a:off x="6638516" y="4126007"/>
              <a:ext cx="43942" cy="54150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g1769422f053_0_85"/>
            <p:cNvSpPr/>
            <p:nvPr/>
          </p:nvSpPr>
          <p:spPr>
            <a:xfrm>
              <a:off x="6647100" y="4184749"/>
              <a:ext cx="54203" cy="60663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g1769422f053_0_85"/>
            <p:cNvSpPr/>
            <p:nvPr/>
          </p:nvSpPr>
          <p:spPr>
            <a:xfrm>
              <a:off x="6554604" y="4208935"/>
              <a:ext cx="102289" cy="145613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g1769422f053_0_85"/>
            <p:cNvSpPr/>
            <p:nvPr/>
          </p:nvSpPr>
          <p:spPr>
            <a:xfrm>
              <a:off x="6631332" y="4204595"/>
              <a:ext cx="79014" cy="104225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g1769422f053_0_85"/>
            <p:cNvSpPr/>
            <p:nvPr/>
          </p:nvSpPr>
          <p:spPr>
            <a:xfrm>
              <a:off x="6645396" y="4130153"/>
              <a:ext cx="58127" cy="71607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g1769422f053_0_85"/>
            <p:cNvSpPr/>
            <p:nvPr/>
          </p:nvSpPr>
          <p:spPr>
            <a:xfrm>
              <a:off x="6647754" y="4129873"/>
              <a:ext cx="58357" cy="54923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g1769422f053_0_85"/>
            <p:cNvSpPr/>
            <p:nvPr/>
          </p:nvSpPr>
          <p:spPr>
            <a:xfrm>
              <a:off x="6577749" y="4490229"/>
              <a:ext cx="45891" cy="35005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g1769422f053_0_85"/>
            <p:cNvSpPr/>
            <p:nvPr/>
          </p:nvSpPr>
          <p:spPr>
            <a:xfrm>
              <a:off x="6577951" y="4501389"/>
              <a:ext cx="45683" cy="23850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g1769422f053_0_85"/>
            <p:cNvSpPr/>
            <p:nvPr/>
          </p:nvSpPr>
          <p:spPr>
            <a:xfrm>
              <a:off x="6554804" y="4475155"/>
              <a:ext cx="42007" cy="3254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g1769422f053_0_85"/>
            <p:cNvSpPr/>
            <p:nvPr/>
          </p:nvSpPr>
          <p:spPr>
            <a:xfrm>
              <a:off x="6554997" y="4485886"/>
              <a:ext cx="41840" cy="2184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g1769422f053_0_85"/>
            <p:cNvSpPr/>
            <p:nvPr/>
          </p:nvSpPr>
          <p:spPr>
            <a:xfrm>
              <a:off x="6570371" y="4307401"/>
              <a:ext cx="100028" cy="17252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g1769422f053_0_85"/>
            <p:cNvSpPr/>
            <p:nvPr/>
          </p:nvSpPr>
          <p:spPr>
            <a:xfrm>
              <a:off x="6597627" y="4307742"/>
              <a:ext cx="99584" cy="18680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g1769422f053_0_85"/>
            <p:cNvSpPr/>
            <p:nvPr/>
          </p:nvSpPr>
          <p:spPr>
            <a:xfrm>
              <a:off x="6560564" y="4295988"/>
              <a:ext cx="148920" cy="137079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g1769422f053_0_85"/>
            <p:cNvSpPr/>
            <p:nvPr/>
          </p:nvSpPr>
          <p:spPr>
            <a:xfrm>
              <a:off x="6680201" y="4215053"/>
              <a:ext cx="51754" cy="18144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g1769422f053_0_85"/>
            <p:cNvSpPr/>
            <p:nvPr/>
          </p:nvSpPr>
          <p:spPr>
            <a:xfrm>
              <a:off x="6690335" y="4212768"/>
              <a:ext cx="31293" cy="39798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g1769422f053_0_85"/>
            <p:cNvSpPr/>
            <p:nvPr/>
          </p:nvSpPr>
          <p:spPr>
            <a:xfrm>
              <a:off x="6629015" y="4204538"/>
              <a:ext cx="26768" cy="28104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81" name="Google Shape;2581;g1769422f053_0_85"/>
            <p:cNvGrpSpPr/>
            <p:nvPr/>
          </p:nvGrpSpPr>
          <p:grpSpPr>
            <a:xfrm>
              <a:off x="6551322" y="4270887"/>
              <a:ext cx="147943" cy="112126"/>
              <a:chOff x="6621095" y="1452181"/>
              <a:chExt cx="330894" cy="250785"/>
            </a:xfrm>
          </p:grpSpPr>
          <p:sp>
            <p:nvSpPr>
              <p:cNvPr id="2582" name="Google Shape;2582;g1769422f053_0_8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3" name="Google Shape;2583;g1769422f053_0_8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4" name="Google Shape;2584;g1769422f053_0_8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5" name="Google Shape;2585;g1769422f053_0_8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6" name="Google Shape;2586;g1769422f053_0_8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87" name="Google Shape;2587;g1769422f053_0_85"/>
          <p:cNvSpPr/>
          <p:nvPr/>
        </p:nvSpPr>
        <p:spPr>
          <a:xfrm>
            <a:off x="3392713" y="671125"/>
            <a:ext cx="4530000" cy="3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Можно увеличить размер ноута  и вставить графики roc-auc</a:t>
            </a:r>
            <a:endParaRPr sz="1000" i="0" u="none" strike="noStrike" cap="non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588" name="Google Shape;2588;g1769422f053_0_85"/>
          <p:cNvPicPr preferRelativeResize="0"/>
          <p:nvPr/>
        </p:nvPicPr>
        <p:blipFill rotWithShape="1">
          <a:blip r:embed="rId3">
            <a:alphaModFix/>
          </a:blip>
          <a:srcRect l="901"/>
          <a:stretch/>
        </p:blipFill>
        <p:spPr>
          <a:xfrm>
            <a:off x="3392725" y="594925"/>
            <a:ext cx="4564275" cy="332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9" name="Google Shape;2589;g1769422f053_0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575" y="593225"/>
            <a:ext cx="4564276" cy="335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0" name="Google Shape;2590;g1769422f053_0_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5575" y="594925"/>
            <a:ext cx="4529999" cy="33529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1" name="Google Shape;2591;g1769422f053_0_85"/>
          <p:cNvSpPr txBox="1">
            <a:spLocks noGrp="1"/>
          </p:cNvSpPr>
          <p:nvPr>
            <p:ph type="body" idx="4294967295"/>
          </p:nvPr>
        </p:nvSpPr>
        <p:spPr>
          <a:xfrm>
            <a:off x="453125" y="2058450"/>
            <a:ext cx="25872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HGB ROC AUC</a:t>
            </a:r>
            <a:endParaRPr sz="25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min_samples_leaf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1769422f053_0_1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32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597" name="Google Shape;2597;g1769422f053_0_127"/>
          <p:cNvGrpSpPr/>
          <p:nvPr/>
        </p:nvGrpSpPr>
        <p:grpSpPr>
          <a:xfrm>
            <a:off x="2731023" y="447399"/>
            <a:ext cx="5853383" cy="3840293"/>
            <a:chOff x="1177450" y="241631"/>
            <a:chExt cx="6173152" cy="3616776"/>
          </a:xfrm>
        </p:grpSpPr>
        <p:sp>
          <p:nvSpPr>
            <p:cNvPr id="2598" name="Google Shape;2598;g1769422f053_0_127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g1769422f053_0_127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g1769422f053_0_127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g1769422f053_0_127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2" name="Google Shape;2602;g1769422f053_0_127"/>
          <p:cNvGrpSpPr/>
          <p:nvPr/>
        </p:nvGrpSpPr>
        <p:grpSpPr>
          <a:xfrm>
            <a:off x="7670394" y="2801887"/>
            <a:ext cx="1215960" cy="1884998"/>
            <a:chOff x="6492500" y="4126007"/>
            <a:chExt cx="272380" cy="422295"/>
          </a:xfrm>
        </p:grpSpPr>
        <p:sp>
          <p:nvSpPr>
            <p:cNvPr id="2603" name="Google Shape;2603;g1769422f053_0_127"/>
            <p:cNvSpPr/>
            <p:nvPr/>
          </p:nvSpPr>
          <p:spPr>
            <a:xfrm rot="10800000">
              <a:off x="6492500" y="4391998"/>
              <a:ext cx="272380" cy="156304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g1769422f053_0_127"/>
            <p:cNvSpPr/>
            <p:nvPr/>
          </p:nvSpPr>
          <p:spPr>
            <a:xfrm flipH="1">
              <a:off x="6563174" y="4299082"/>
              <a:ext cx="180704" cy="104592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g1769422f053_0_127"/>
            <p:cNvSpPr/>
            <p:nvPr/>
          </p:nvSpPr>
          <p:spPr>
            <a:xfrm flipH="1">
              <a:off x="6653526" y="4351284"/>
              <a:ext cx="90352" cy="156908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g1769422f053_0_127"/>
            <p:cNvSpPr/>
            <p:nvPr/>
          </p:nvSpPr>
          <p:spPr>
            <a:xfrm flipH="1">
              <a:off x="6563302" y="4351284"/>
              <a:ext cx="90352" cy="156908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g1769422f053_0_127"/>
            <p:cNvSpPr/>
            <p:nvPr/>
          </p:nvSpPr>
          <p:spPr>
            <a:xfrm>
              <a:off x="6631565" y="4127172"/>
              <a:ext cx="91738" cy="134124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g1769422f053_0_127"/>
            <p:cNvSpPr/>
            <p:nvPr/>
          </p:nvSpPr>
          <p:spPr>
            <a:xfrm>
              <a:off x="6638516" y="4126007"/>
              <a:ext cx="43942" cy="54150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g1769422f053_0_127"/>
            <p:cNvSpPr/>
            <p:nvPr/>
          </p:nvSpPr>
          <p:spPr>
            <a:xfrm>
              <a:off x="6647100" y="4184749"/>
              <a:ext cx="54203" cy="60663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g1769422f053_0_127"/>
            <p:cNvSpPr/>
            <p:nvPr/>
          </p:nvSpPr>
          <p:spPr>
            <a:xfrm>
              <a:off x="6554604" y="4208935"/>
              <a:ext cx="102289" cy="145613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g1769422f053_0_127"/>
            <p:cNvSpPr/>
            <p:nvPr/>
          </p:nvSpPr>
          <p:spPr>
            <a:xfrm>
              <a:off x="6631332" y="4204595"/>
              <a:ext cx="79014" cy="104225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g1769422f053_0_127"/>
            <p:cNvSpPr/>
            <p:nvPr/>
          </p:nvSpPr>
          <p:spPr>
            <a:xfrm>
              <a:off x="6645396" y="4130153"/>
              <a:ext cx="58127" cy="71607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g1769422f053_0_127"/>
            <p:cNvSpPr/>
            <p:nvPr/>
          </p:nvSpPr>
          <p:spPr>
            <a:xfrm>
              <a:off x="6647754" y="4129873"/>
              <a:ext cx="58357" cy="54923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g1769422f053_0_127"/>
            <p:cNvSpPr/>
            <p:nvPr/>
          </p:nvSpPr>
          <p:spPr>
            <a:xfrm>
              <a:off x="6577749" y="4490229"/>
              <a:ext cx="45891" cy="35005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g1769422f053_0_127"/>
            <p:cNvSpPr/>
            <p:nvPr/>
          </p:nvSpPr>
          <p:spPr>
            <a:xfrm>
              <a:off x="6577951" y="4501389"/>
              <a:ext cx="45683" cy="23850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g1769422f053_0_127"/>
            <p:cNvSpPr/>
            <p:nvPr/>
          </p:nvSpPr>
          <p:spPr>
            <a:xfrm>
              <a:off x="6554804" y="4475155"/>
              <a:ext cx="42007" cy="3254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g1769422f053_0_127"/>
            <p:cNvSpPr/>
            <p:nvPr/>
          </p:nvSpPr>
          <p:spPr>
            <a:xfrm>
              <a:off x="6554997" y="4485886"/>
              <a:ext cx="41840" cy="2184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g1769422f053_0_127"/>
            <p:cNvSpPr/>
            <p:nvPr/>
          </p:nvSpPr>
          <p:spPr>
            <a:xfrm>
              <a:off x="6570371" y="4307401"/>
              <a:ext cx="100028" cy="17252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g1769422f053_0_127"/>
            <p:cNvSpPr/>
            <p:nvPr/>
          </p:nvSpPr>
          <p:spPr>
            <a:xfrm>
              <a:off x="6597627" y="4307742"/>
              <a:ext cx="99584" cy="18680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g1769422f053_0_127"/>
            <p:cNvSpPr/>
            <p:nvPr/>
          </p:nvSpPr>
          <p:spPr>
            <a:xfrm>
              <a:off x="6560564" y="4295988"/>
              <a:ext cx="148920" cy="137079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g1769422f053_0_127"/>
            <p:cNvSpPr/>
            <p:nvPr/>
          </p:nvSpPr>
          <p:spPr>
            <a:xfrm>
              <a:off x="6680201" y="4215053"/>
              <a:ext cx="51754" cy="18144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g1769422f053_0_127"/>
            <p:cNvSpPr/>
            <p:nvPr/>
          </p:nvSpPr>
          <p:spPr>
            <a:xfrm>
              <a:off x="6690335" y="4212768"/>
              <a:ext cx="31293" cy="39798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3" name="Google Shape;2623;g1769422f053_0_127"/>
            <p:cNvSpPr/>
            <p:nvPr/>
          </p:nvSpPr>
          <p:spPr>
            <a:xfrm>
              <a:off x="6629015" y="4204538"/>
              <a:ext cx="26768" cy="28104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24" name="Google Shape;2624;g1769422f053_0_127"/>
            <p:cNvGrpSpPr/>
            <p:nvPr/>
          </p:nvGrpSpPr>
          <p:grpSpPr>
            <a:xfrm>
              <a:off x="6551322" y="4270887"/>
              <a:ext cx="147943" cy="112126"/>
              <a:chOff x="6621095" y="1452181"/>
              <a:chExt cx="330894" cy="250785"/>
            </a:xfrm>
          </p:grpSpPr>
          <p:sp>
            <p:nvSpPr>
              <p:cNvPr id="2625" name="Google Shape;2625;g1769422f053_0_1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6" name="Google Shape;2626;g1769422f053_0_1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7" name="Google Shape;2627;g1769422f053_0_1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8" name="Google Shape;2628;g1769422f053_0_1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9" name="Google Shape;2629;g1769422f053_0_1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30" name="Google Shape;2630;g1769422f053_0_127"/>
          <p:cNvSpPr/>
          <p:nvPr/>
        </p:nvSpPr>
        <p:spPr>
          <a:xfrm>
            <a:off x="3392713" y="671125"/>
            <a:ext cx="4530000" cy="3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Можно увеличить размер ноута  и вставить графики roc-auc</a:t>
            </a:r>
            <a:endParaRPr sz="1000" i="0" u="none" strike="noStrike" cap="non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631" name="Google Shape;2631;g1769422f053_0_127"/>
          <p:cNvPicPr preferRelativeResize="0"/>
          <p:nvPr/>
        </p:nvPicPr>
        <p:blipFill rotWithShape="1">
          <a:blip r:embed="rId3">
            <a:alphaModFix/>
          </a:blip>
          <a:srcRect l="901"/>
          <a:stretch/>
        </p:blipFill>
        <p:spPr>
          <a:xfrm>
            <a:off x="3392725" y="594925"/>
            <a:ext cx="4564275" cy="332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g1769422f053_0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575" y="593225"/>
            <a:ext cx="4564276" cy="335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g1769422f053_0_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5575" y="594925"/>
            <a:ext cx="4529999" cy="335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4" name="Google Shape;2634;g1769422f053_0_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2725" y="594925"/>
            <a:ext cx="4564274" cy="33529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5" name="Google Shape;2635;g1769422f053_0_127"/>
          <p:cNvSpPr txBox="1">
            <a:spLocks noGrp="1"/>
          </p:cNvSpPr>
          <p:nvPr>
            <p:ph type="body" idx="4294967295"/>
          </p:nvPr>
        </p:nvSpPr>
        <p:spPr>
          <a:xfrm>
            <a:off x="453125" y="2058450"/>
            <a:ext cx="25872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HGB ROC AUC</a:t>
            </a:r>
            <a:endParaRPr sz="25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max_leaf_nodes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4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641" name="Google Shape;2641;p23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642" name="Google Shape;2642;p23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23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23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23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23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23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23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23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23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23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23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23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23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23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23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23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23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23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23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23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23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23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23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23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23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23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23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23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23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23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23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23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23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23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23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23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23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23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23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23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23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23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23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23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23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23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23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23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23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23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23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23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23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23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23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23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23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99" name="Google Shape;2699;p23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700" name="Google Shape;2700;p23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701" name="Google Shape;2701;p23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2" name="Google Shape;2702;p23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3" name="Google Shape;2703;p23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704" name="Google Shape;2704;p23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705" name="Google Shape;2705;p23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6" name="Google Shape;2706;p23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707" name="Google Shape;2707;p23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8" name="Google Shape;2708;p23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9" name="Google Shape;2709;p23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0" name="Google Shape;2710;p23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1" name="Google Shape;2711;p23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2" name="Google Shape;2712;p23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3" name="Google Shape;2713;p23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4" name="Google Shape;2714;p23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5" name="Google Shape;2715;p23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6" name="Google Shape;2716;p23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7" name="Google Shape;2717;p23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8" name="Google Shape;2718;p23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9" name="Google Shape;2719;p23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0" name="Google Shape;2720;p23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1" name="Google Shape;2721;p23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2" name="Google Shape;2722;p23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3" name="Google Shape;2723;p23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4" name="Google Shape;2724;p23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5" name="Google Shape;2725;p23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6" name="Google Shape;2726;p23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7" name="Google Shape;2727;p23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8" name="Google Shape;2728;p23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9" name="Google Shape;2729;p23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0" name="Google Shape;2730;p23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1" name="Google Shape;2731;p23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2" name="Google Shape;2732;p23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3" name="Google Shape;2733;p23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4" name="Google Shape;2734;p23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5" name="Google Shape;2735;p23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6" name="Google Shape;2736;p23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7" name="Google Shape;2737;p23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8" name="Google Shape;2738;p23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9" name="Google Shape;2739;p23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0" name="Google Shape;2740;p23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1" name="Google Shape;2741;p23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2" name="Google Shape;2742;p23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3" name="Google Shape;2743;p23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4" name="Google Shape;2744;p23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5" name="Google Shape;2745;p23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6" name="Google Shape;2746;p23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7" name="Google Shape;2747;p23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8" name="Google Shape;2748;p23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9" name="Google Shape;2749;p23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0" name="Google Shape;2750;p23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1" name="Google Shape;2751;p23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2" name="Google Shape;2752;p23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3" name="Google Shape;2753;p23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4" name="Google Shape;2754;p23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5" name="Google Shape;2755;p23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6" name="Google Shape;2756;p23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7" name="Google Shape;2757;p23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8" name="Google Shape;2758;p23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9" name="Google Shape;2759;p23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0" name="Google Shape;2760;p23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1" name="Google Shape;2761;p23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2" name="Google Shape;2762;p23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3" name="Google Shape;2763;p23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4" name="Google Shape;2764;p23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5" name="Google Shape;2765;p23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6" name="Google Shape;2766;p23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7" name="Google Shape;2767;p23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8" name="Google Shape;2768;p23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9" name="Google Shape;2769;p23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0" name="Google Shape;2770;p23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71" name="Google Shape;2771;p23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772" name="Google Shape;2772;p23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773" name="Google Shape;2773;p23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74" name="Google Shape;2774;p23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75" name="Google Shape;2775;p23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76" name="Google Shape;2776;p23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77" name="Google Shape;2777;p23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778" name="Google Shape;2778;p23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9" name="Google Shape;2779;p23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0" name="Google Shape;2780;p23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81" name="Google Shape;2781;p23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2" name="Google Shape;2782;p23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3" name="Google Shape;2783;p23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4" name="Google Shape;2784;p23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5" name="Google Shape;2785;p23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6" name="Google Shape;2786;p23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7" name="Google Shape;2787;p23"/>
          <p:cNvSpPr txBox="1">
            <a:spLocks noGrp="1"/>
          </p:cNvSpPr>
          <p:nvPr>
            <p:ph type="ctrTitle" idx="4294967295"/>
          </p:nvPr>
        </p:nvSpPr>
        <p:spPr>
          <a:xfrm>
            <a:off x="685800" y="576300"/>
            <a:ext cx="48528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lang="en" sz="7200"/>
              <a:t>СПАСИБО</a:t>
            </a:r>
            <a:r>
              <a:rPr lang="en" sz="72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!</a:t>
            </a:r>
            <a:endParaRPr sz="7200" b="0" i="0" u="none" strike="noStrike" cap="none">
              <a:solidFill>
                <a:schemeClr val="accent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788" name="Google Shape;2788;p23"/>
          <p:cNvSpPr txBox="1">
            <a:spLocks noGrp="1"/>
          </p:cNvSpPr>
          <p:nvPr>
            <p:ph type="body" idx="4294967295"/>
          </p:nvPr>
        </p:nvSpPr>
        <p:spPr>
          <a:xfrm>
            <a:off x="685800" y="1536350"/>
            <a:ext cx="3687000" cy="26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atin typeface="Raleway Light"/>
                <a:ea typeface="Raleway Light"/>
                <a:cs typeface="Raleway Light"/>
                <a:sym typeface="Raleway Light"/>
              </a:rPr>
              <a:t>Над презентацией работали:</a:t>
            </a:r>
            <a:endParaRPr dirty="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Raleway Light"/>
              <a:buChar char="▸"/>
            </a:pPr>
            <a:r>
              <a:rPr lang="en" dirty="0">
                <a:latin typeface="Raleway Light"/>
                <a:ea typeface="Raleway Light"/>
                <a:cs typeface="Raleway Light"/>
                <a:sym typeface="Raleway Light"/>
              </a:rPr>
              <a:t>Ахунджанова Элина</a:t>
            </a:r>
            <a:endParaRPr dirty="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Light"/>
              <a:buChar char="▸"/>
            </a:pPr>
            <a:r>
              <a:rPr lang="en" dirty="0">
                <a:latin typeface="Raleway Light"/>
                <a:ea typeface="Raleway Light"/>
                <a:cs typeface="Raleway Light"/>
                <a:sym typeface="Raleway Light"/>
              </a:rPr>
              <a:t>Демьянюк Герман</a:t>
            </a:r>
            <a:endParaRPr dirty="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Light"/>
              <a:buChar char="▸"/>
            </a:pPr>
            <a:r>
              <a:rPr lang="en" dirty="0">
                <a:latin typeface="Raleway Light"/>
                <a:ea typeface="Raleway Light"/>
                <a:cs typeface="Raleway Light"/>
                <a:sym typeface="Raleway Light"/>
              </a:rPr>
              <a:t>Забелин Алексей</a:t>
            </a:r>
            <a:endParaRPr dirty="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Light"/>
              <a:buChar char="▸"/>
            </a:pPr>
            <a:r>
              <a:rPr lang="en" dirty="0">
                <a:latin typeface="Raleway Light"/>
                <a:ea typeface="Raleway Light"/>
                <a:cs typeface="Raleway Light"/>
                <a:sym typeface="Raleway Light"/>
              </a:rPr>
              <a:t>Осипенко Максим</a:t>
            </a:r>
            <a:endParaRPr dirty="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Light"/>
              <a:buChar char="▸"/>
            </a:pPr>
            <a:r>
              <a:rPr lang="en" dirty="0">
                <a:latin typeface="Raleway Light"/>
                <a:ea typeface="Raleway Light"/>
                <a:cs typeface="Raleway Light"/>
                <a:sym typeface="Raleway Light"/>
              </a:rPr>
              <a:t>Погорелова Елена</a:t>
            </a:r>
            <a:endParaRPr dirty="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Light"/>
              <a:buChar char="▸"/>
            </a:pPr>
            <a:r>
              <a:rPr lang="en" dirty="0">
                <a:latin typeface="Raleway Light"/>
                <a:ea typeface="Raleway Light"/>
                <a:cs typeface="Raleway Light"/>
                <a:sym typeface="Raleway Light"/>
              </a:rPr>
              <a:t>Станкевич Артемий</a:t>
            </a: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Light"/>
              <a:buChar char="▸"/>
            </a:pPr>
            <a:r>
              <a:rPr lang="ru-RU" dirty="0">
                <a:latin typeface="Raleway Light"/>
                <a:ea typeface="Raleway Light"/>
                <a:cs typeface="Raleway Light"/>
                <a:sym typeface="Raleway Light"/>
              </a:rPr>
              <a:t>Чепелев Владимир</a:t>
            </a:r>
            <a:endParaRPr dirty="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731e4f72bd_0_6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Бизнес постановка</a:t>
            </a:r>
            <a:endParaRPr/>
          </a:p>
        </p:txBody>
      </p:sp>
      <p:sp>
        <p:nvSpPr>
          <p:cNvPr id="533" name="Google Shape;533;g1731e4f72bd_0_6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34" name="Google Shape;534;g1731e4f72bd_0_67"/>
          <p:cNvGrpSpPr/>
          <p:nvPr/>
        </p:nvGrpSpPr>
        <p:grpSpPr>
          <a:xfrm>
            <a:off x="2388508" y="2088406"/>
            <a:ext cx="2051418" cy="1769347"/>
            <a:chOff x="1083025" y="2306625"/>
            <a:chExt cx="1834900" cy="1582600"/>
          </a:xfrm>
        </p:grpSpPr>
        <p:sp>
          <p:nvSpPr>
            <p:cNvPr id="535" name="Google Shape;535;g1731e4f72bd_0_67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>
                  <a:solidFill>
                    <a:schemeClr val="accent2"/>
                  </a:solidFill>
                  <a:latin typeface="Raleway"/>
                  <a:ea typeface="Raleway"/>
                  <a:cs typeface="Raleway"/>
                  <a:sym typeface="Raleway"/>
                </a:rPr>
                <a:t>2 пункт</a:t>
              </a:r>
              <a:endParaRPr sz="1200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36" name="Google Shape;536;g1731e4f72bd_0_67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Ввод полученных значений в “чёрный ящик”</a:t>
              </a:r>
              <a:endParaRPr sz="1200" i="0" u="none" strike="noStrike" cap="none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537" name="Google Shape;537;g1731e4f72bd_0_67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1731e4f72bd_0_67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9" name="Google Shape;539;g1731e4f72bd_0_67"/>
          <p:cNvGrpSpPr/>
          <p:nvPr/>
        </p:nvGrpSpPr>
        <p:grpSpPr>
          <a:xfrm>
            <a:off x="4302291" y="2087611"/>
            <a:ext cx="2051418" cy="1769347"/>
            <a:chOff x="1083025" y="2306625"/>
            <a:chExt cx="1834900" cy="1582600"/>
          </a:xfrm>
        </p:grpSpPr>
        <p:sp>
          <p:nvSpPr>
            <p:cNvPr id="540" name="Google Shape;540;g1731e4f72bd_0_67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>
                  <a:solidFill>
                    <a:schemeClr val="accent2"/>
                  </a:solidFill>
                  <a:latin typeface="Raleway"/>
                  <a:ea typeface="Raleway"/>
                  <a:cs typeface="Raleway"/>
                  <a:sym typeface="Raleway"/>
                </a:rPr>
                <a:t>3 пункт</a:t>
              </a:r>
              <a:endParaRPr sz="1200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41" name="Google Shape;541;g1731e4f72bd_0_67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Работа “чёрного ящика”</a:t>
              </a:r>
              <a:endParaRPr sz="1200" i="0" u="none" strike="noStrike" cap="none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542" name="Google Shape;542;g1731e4f72bd_0_67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g1731e4f72bd_0_67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4" name="Google Shape;544;g1731e4f72bd_0_67"/>
          <p:cNvGrpSpPr/>
          <p:nvPr/>
        </p:nvGrpSpPr>
        <p:grpSpPr>
          <a:xfrm>
            <a:off x="6217659" y="2087598"/>
            <a:ext cx="2051418" cy="1769347"/>
            <a:chOff x="1083025" y="2306625"/>
            <a:chExt cx="1834900" cy="1582600"/>
          </a:xfrm>
        </p:grpSpPr>
        <p:sp>
          <p:nvSpPr>
            <p:cNvPr id="545" name="Google Shape;545;g1731e4f72bd_0_67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>
                  <a:solidFill>
                    <a:schemeClr val="accent2"/>
                  </a:solidFill>
                  <a:latin typeface="Raleway"/>
                  <a:ea typeface="Raleway"/>
                  <a:cs typeface="Raleway"/>
                  <a:sym typeface="Raleway"/>
                </a:rPr>
                <a:t>4 пункт</a:t>
              </a:r>
              <a:endParaRPr sz="1200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46" name="Google Shape;546;g1731e4f72bd_0_67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Результат и его интерпретация</a:t>
              </a:r>
              <a:endParaRPr sz="1200" i="0" u="none" strike="noStrike" cap="none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547" name="Google Shape;547;g1731e4f72bd_0_67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g1731e4f72bd_0_67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9" name="Google Shape;549;g1731e4f72bd_0_67"/>
          <p:cNvGrpSpPr/>
          <p:nvPr/>
        </p:nvGrpSpPr>
        <p:grpSpPr>
          <a:xfrm>
            <a:off x="477963" y="2088406"/>
            <a:ext cx="2051418" cy="1769347"/>
            <a:chOff x="1083025" y="2306625"/>
            <a:chExt cx="1834900" cy="1582600"/>
          </a:xfrm>
        </p:grpSpPr>
        <p:sp>
          <p:nvSpPr>
            <p:cNvPr id="550" name="Google Shape;550;g1731e4f72bd_0_67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>
                  <a:solidFill>
                    <a:schemeClr val="accent2"/>
                  </a:solidFill>
                  <a:latin typeface="Raleway"/>
                  <a:ea typeface="Raleway"/>
                  <a:cs typeface="Raleway"/>
                  <a:sym typeface="Raleway"/>
                </a:rPr>
                <a:t>1 пункт</a:t>
              </a:r>
              <a:endParaRPr sz="1200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51" name="Google Shape;551;g1731e4f72bd_0_67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Получение данных от банка по клиентам</a:t>
              </a:r>
              <a:endParaRPr sz="1200" i="0" u="none" strike="noStrike" cap="none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552" name="Google Shape;552;g1731e4f72bd_0_67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1731e4f72bd_0_67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731e4f72bd_0_208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Техническая постановка</a:t>
            </a:r>
            <a:endParaRPr/>
          </a:p>
        </p:txBody>
      </p:sp>
      <p:sp>
        <p:nvSpPr>
          <p:cNvPr id="559" name="Google Shape;559;g1731e4f72bd_0_208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Создание модели, предсказывающей риск невозврата кредита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60" name="Google Shape;560;g1731e4f72bd_0_208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561" name="Google Shape;561;g1731e4f72bd_0_208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562" name="Google Shape;562;g1731e4f72bd_0_20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g1731e4f72bd_0_20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g1731e4f72bd_0_20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g1731e4f72bd_0_20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g1731e4f72bd_0_20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g1731e4f72bd_0_20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g1731e4f72bd_0_20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g1731e4f72bd_0_20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g1731e4f72bd_0_20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g1731e4f72bd_0_20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g1731e4f72bd_0_20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g1731e4f72bd_0_20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g1731e4f72bd_0_20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g1731e4f72bd_0_20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g1731e4f72bd_0_20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g1731e4f72bd_0_20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g1731e4f72bd_0_20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g1731e4f72bd_0_20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g1731e4f72bd_0_20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g1731e4f72bd_0_20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g1731e4f72bd_0_20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3" name="Google Shape;583;g1731e4f72bd_0_20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584" name="Google Shape;584;g1731e4f72bd_0_20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g1731e4f72bd_0_20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g1731e4f72bd_0_20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g1731e4f72bd_0_20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g1731e4f72bd_0_20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g1731e4f72bd_0_20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g1731e4f72bd_0_20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g1731e4f72bd_0_20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g1731e4f72bd_0_20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g1731e4f72bd_0_20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g1731e4f72bd_0_20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g1731e4f72bd_0_20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g1731e4f72bd_0_20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g1731e4f72bd_0_20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g1731e4f72bd_0_20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g1731e4f72bd_0_20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g1731e4f72bd_0_20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g1731e4f72bd_0_20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g1731e4f72bd_0_20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g1731e4f72bd_0_20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g1731e4f72bd_0_20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g1731e4f72bd_0_20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g1731e4f72bd_0_20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g1731e4f72bd_0_20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g1731e4f72bd_0_20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g1731e4f72bd_0_20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g1731e4f72bd_0_20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g1731e4f72bd_0_20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g1731e4f72bd_0_20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g1731e4f72bd_0_20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g1731e4f72bd_0_20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g1731e4f72bd_0_20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g1731e4f72bd_0_20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g1731e4f72bd_0_20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g1731e4f72bd_0_20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g1731e4f72bd_0_20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g1731e4f72bd_0_20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g1731e4f72bd_0_20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g1731e4f72bd_0_20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g1731e4f72bd_0_20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4" name="Google Shape;624;g1731e4f72bd_0_20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g1731e4f72bd_0_20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g1731e4f72bd_0_20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g1731e4f72bd_0_20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g1731e4f72bd_0_20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g1731e4f72bd_0_20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g1731e4f72bd_0_20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g1731e4f72bd_0_20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g1731e4f72bd_0_20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g1731e4f72bd_0_20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g1731e4f72bd_0_20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g1731e4f72bd_0_20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g1731e4f72bd_0_20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g1731e4f72bd_0_20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g1731e4f72bd_0_20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g1731e4f72bd_0_20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g1731e4f72bd_0_20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g1731e4f72bd_0_20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g1731e4f72bd_0_20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g1731e4f72bd_0_20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g1731e4f72bd_0_20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g1731e4f72bd_0_20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g1731e4f72bd_0_20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g1731e4f72bd_0_20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g1731e4f72bd_0_20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g1731e4f72bd_0_20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g1731e4f72bd_0_20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g1731e4f72bd_0_20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g1731e4f72bd_0_20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3" name="Google Shape;653;g1731e4f72bd_0_208"/>
            <p:cNvGrpSpPr/>
            <p:nvPr/>
          </p:nvGrpSpPr>
          <p:grpSpPr>
            <a:xfrm flipH="1">
              <a:off x="2865276" y="3434799"/>
              <a:ext cx="598186" cy="1340313"/>
              <a:chOff x="4210728" y="4525714"/>
              <a:chExt cx="546438" cy="1224366"/>
            </a:xfrm>
          </p:grpSpPr>
          <p:sp>
            <p:nvSpPr>
              <p:cNvPr id="654" name="Google Shape;654;g1731e4f72bd_0_20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g1731e4f72bd_0_20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g1731e4f72bd_0_20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g1731e4f72bd_0_20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g1731e4f72bd_0_20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g1731e4f72bd_0_20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g1731e4f72bd_0_20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g1731e4f72bd_0_20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g1731e4f72bd_0_20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g1731e4f72bd_0_20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g1731e4f72bd_0_20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g1731e4f72bd_0_20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g1731e4f72bd_0_20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731e4f72bd_0_1532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74082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Техническая постановка</a:t>
            </a:r>
            <a:endParaRPr/>
          </a:p>
        </p:txBody>
      </p:sp>
      <p:sp>
        <p:nvSpPr>
          <p:cNvPr id="672" name="Google Shape;672;g1731e4f72bd_0_15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673" name="Google Shape;673;g1731e4f72bd_0_1532"/>
          <p:cNvGrpSpPr/>
          <p:nvPr/>
        </p:nvGrpSpPr>
        <p:grpSpPr>
          <a:xfrm>
            <a:off x="2388508" y="2469406"/>
            <a:ext cx="2051418" cy="1765822"/>
            <a:chOff x="1083025" y="2306625"/>
            <a:chExt cx="1834900" cy="1579447"/>
          </a:xfrm>
        </p:grpSpPr>
        <p:sp>
          <p:nvSpPr>
            <p:cNvPr id="674" name="Google Shape;674;g1731e4f72bd_0_1532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>
                  <a:solidFill>
                    <a:schemeClr val="accent2"/>
                  </a:solidFill>
                  <a:latin typeface="Raleway"/>
                  <a:ea typeface="Raleway"/>
                  <a:cs typeface="Raleway"/>
                  <a:sym typeface="Raleway"/>
                </a:rPr>
                <a:t>Исследование данных</a:t>
              </a:r>
              <a:endParaRPr sz="1200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75" name="Google Shape;675;g1731e4f72bd_0_1532"/>
            <p:cNvSpPr txBox="1"/>
            <p:nvPr/>
          </p:nvSpPr>
          <p:spPr>
            <a:xfrm>
              <a:off x="1297285" y="3148672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Изучение взаимосвязей признаков</a:t>
              </a:r>
              <a:endParaRPr sz="1200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676" name="Google Shape;676;g1731e4f72bd_0_15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g1731e4f72bd_0_153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g1731e4f72bd_0_1532"/>
          <p:cNvGrpSpPr/>
          <p:nvPr/>
        </p:nvGrpSpPr>
        <p:grpSpPr>
          <a:xfrm>
            <a:off x="4302291" y="2468611"/>
            <a:ext cx="2051418" cy="1769347"/>
            <a:chOff x="1083025" y="2306625"/>
            <a:chExt cx="1834900" cy="1582600"/>
          </a:xfrm>
        </p:grpSpPr>
        <p:sp>
          <p:nvSpPr>
            <p:cNvPr id="679" name="Google Shape;679;g1731e4f72bd_0_1532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>
                  <a:solidFill>
                    <a:schemeClr val="accent2"/>
                  </a:solidFill>
                  <a:latin typeface="Raleway"/>
                  <a:ea typeface="Raleway"/>
                  <a:cs typeface="Raleway"/>
                  <a:sym typeface="Raleway"/>
                </a:rPr>
                <a:t>Модели</a:t>
              </a:r>
              <a:endParaRPr sz="1200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80" name="Google Shape;680;g1731e4f72bd_0_15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Raleway Light"/>
                <a:buChar char="●"/>
              </a:pPr>
              <a:r>
                <a:rPr lang="en" sz="1200">
                  <a:solidFill>
                    <a:schemeClr val="accent2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Классические</a:t>
              </a:r>
              <a:endParaRPr sz="1200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Raleway Light"/>
                <a:buChar char="●"/>
              </a:pPr>
              <a:r>
                <a:rPr lang="en" sz="1200">
                  <a:solidFill>
                    <a:schemeClr val="accent2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Ансамбли</a:t>
              </a:r>
              <a:endParaRPr sz="1200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681" name="Google Shape;681;g1731e4f72bd_0_15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g1731e4f72bd_0_153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3" name="Google Shape;683;g1731e4f72bd_0_1532"/>
          <p:cNvGrpSpPr/>
          <p:nvPr/>
        </p:nvGrpSpPr>
        <p:grpSpPr>
          <a:xfrm>
            <a:off x="6217659" y="2468598"/>
            <a:ext cx="2051418" cy="1769347"/>
            <a:chOff x="1083025" y="2306625"/>
            <a:chExt cx="1834900" cy="1582600"/>
          </a:xfrm>
        </p:grpSpPr>
        <p:sp>
          <p:nvSpPr>
            <p:cNvPr id="684" name="Google Shape;684;g1731e4f72bd_0_1532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>
                  <a:solidFill>
                    <a:schemeClr val="accent2"/>
                  </a:solidFill>
                  <a:latin typeface="Raleway"/>
                  <a:ea typeface="Raleway"/>
                  <a:cs typeface="Raleway"/>
                  <a:sym typeface="Raleway"/>
                </a:rPr>
                <a:t>Выбор наилучшей модели</a:t>
              </a:r>
              <a:endParaRPr sz="1200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85" name="Google Shape;685;g1731e4f72bd_0_1532"/>
            <p:cNvSpPr txBox="1"/>
            <p:nvPr/>
          </p:nvSpPr>
          <p:spPr>
            <a:xfrm>
              <a:off x="1283857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Результат</a:t>
              </a:r>
              <a:endParaRPr sz="1200" i="0" u="none" strike="noStrike" cap="none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686" name="Google Shape;686;g1731e4f72bd_0_15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1731e4f72bd_0_153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8" name="Google Shape;688;g1731e4f72bd_0_1532"/>
          <p:cNvGrpSpPr/>
          <p:nvPr/>
        </p:nvGrpSpPr>
        <p:grpSpPr>
          <a:xfrm>
            <a:off x="477963" y="2469406"/>
            <a:ext cx="2051418" cy="1769347"/>
            <a:chOff x="1083025" y="2306625"/>
            <a:chExt cx="1834900" cy="1582600"/>
          </a:xfrm>
        </p:grpSpPr>
        <p:sp>
          <p:nvSpPr>
            <p:cNvPr id="689" name="Google Shape;689;g1731e4f72bd_0_1532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>
                  <a:solidFill>
                    <a:schemeClr val="accent2"/>
                  </a:solidFill>
                  <a:latin typeface="Raleway"/>
                  <a:ea typeface="Raleway"/>
                  <a:cs typeface="Raleway"/>
                  <a:sym typeface="Raleway"/>
                </a:rPr>
                <a:t>Предобработка данных</a:t>
              </a:r>
              <a:endParaRPr sz="1200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90" name="Google Shape;690;g1731e4f72bd_0_15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Raleway Light"/>
                <a:buChar char="●"/>
              </a:pPr>
              <a:r>
                <a:rPr lang="en" sz="1200">
                  <a:solidFill>
                    <a:schemeClr val="accent2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Чистка</a:t>
              </a:r>
              <a:endParaRPr sz="1200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  <a:p>
              <a: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Raleway Light"/>
                <a:buChar char="●"/>
              </a:pPr>
              <a:r>
                <a:rPr lang="en" sz="1200">
                  <a:solidFill>
                    <a:schemeClr val="accent2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Заполнение пропусков</a:t>
              </a:r>
              <a:endParaRPr sz="1200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691" name="Google Shape;691;g1731e4f72bd_0_15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g1731e4f72bd_0_153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731e4f72bd_0_321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Исследование данных</a:t>
            </a:r>
            <a:endParaRPr/>
          </a:p>
        </p:txBody>
      </p:sp>
      <p:sp>
        <p:nvSpPr>
          <p:cNvPr id="698" name="Google Shape;698;g1731e4f72bd_0_321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99" name="Google Shape;699;g1731e4f72bd_0_321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700" name="Google Shape;700;g1731e4f72bd_0_321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g1731e4f72bd_0_321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g1731e4f72bd_0_321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g1731e4f72bd_0_321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g1731e4f72bd_0_321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g1731e4f72bd_0_321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g1731e4f72bd_0_321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g1731e4f72bd_0_321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g1731e4f72bd_0_321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g1731e4f72bd_0_321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g1731e4f72bd_0_321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g1731e4f72bd_0_321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g1731e4f72bd_0_321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g1731e4f72bd_0_321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g1731e4f72bd_0_321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g1731e4f72bd_0_321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g1731e4f72bd_0_321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g1731e4f72bd_0_321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g1731e4f72bd_0_321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g1731e4f72bd_0_321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g1731e4f72bd_0_321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1" name="Google Shape;721;g1731e4f72bd_0_321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722" name="Google Shape;722;g1731e4f72bd_0_321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g1731e4f72bd_0_321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g1731e4f72bd_0_321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g1731e4f72bd_0_321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g1731e4f72bd_0_321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g1731e4f72bd_0_321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g1731e4f72bd_0_321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g1731e4f72bd_0_321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g1731e4f72bd_0_321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g1731e4f72bd_0_321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g1731e4f72bd_0_321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g1731e4f72bd_0_321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g1731e4f72bd_0_321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g1731e4f72bd_0_321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g1731e4f72bd_0_321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g1731e4f72bd_0_321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g1731e4f72bd_0_321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g1731e4f72bd_0_321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g1731e4f72bd_0_321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g1731e4f72bd_0_321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g1731e4f72bd_0_321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g1731e4f72bd_0_321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g1731e4f72bd_0_321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g1731e4f72bd_0_321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g1731e4f72bd_0_321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g1731e4f72bd_0_321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g1731e4f72bd_0_321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g1731e4f72bd_0_321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g1731e4f72bd_0_321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g1731e4f72bd_0_321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g1731e4f72bd_0_321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g1731e4f72bd_0_321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g1731e4f72bd_0_321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g1731e4f72bd_0_321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g1731e4f72bd_0_321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g1731e4f72bd_0_321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g1731e4f72bd_0_321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g1731e4f72bd_0_321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g1731e4f72bd_0_321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g1731e4f72bd_0_321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2" name="Google Shape;762;g1731e4f72bd_0_321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g1731e4f72bd_0_321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g1731e4f72bd_0_321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g1731e4f72bd_0_321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g1731e4f72bd_0_321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g1731e4f72bd_0_321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g1731e4f72bd_0_321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g1731e4f72bd_0_321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g1731e4f72bd_0_321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g1731e4f72bd_0_321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g1731e4f72bd_0_321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g1731e4f72bd_0_321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g1731e4f72bd_0_321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g1731e4f72bd_0_321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g1731e4f72bd_0_321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g1731e4f72bd_0_321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g1731e4f72bd_0_321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g1731e4f72bd_0_321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g1731e4f72bd_0_321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g1731e4f72bd_0_321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g1731e4f72bd_0_321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g1731e4f72bd_0_321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g1731e4f72bd_0_321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g1731e4f72bd_0_321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g1731e4f72bd_0_321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g1731e4f72bd_0_321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g1731e4f72bd_0_321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g1731e4f72bd_0_321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g1731e4f72bd_0_321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1" name="Google Shape;791;g1731e4f72bd_0_321"/>
            <p:cNvGrpSpPr/>
            <p:nvPr/>
          </p:nvGrpSpPr>
          <p:grpSpPr>
            <a:xfrm flipH="1">
              <a:off x="2865276" y="3434799"/>
              <a:ext cx="598186" cy="1340313"/>
              <a:chOff x="4210728" y="4525714"/>
              <a:chExt cx="546438" cy="1224366"/>
            </a:xfrm>
          </p:grpSpPr>
          <p:sp>
            <p:nvSpPr>
              <p:cNvPr id="792" name="Google Shape;792;g1731e4f72bd_0_321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g1731e4f72bd_0_321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g1731e4f72bd_0_321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g1731e4f72bd_0_321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g1731e4f72bd_0_321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g1731e4f72bd_0_321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g1731e4f72bd_0_321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g1731e4f72bd_0_321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g1731e4f72bd_0_321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g1731e4f72bd_0_321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g1731e4f72bd_0_321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g1731e4f72bd_0_321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g1731e4f72bd_0_321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7689d3238e_0_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558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Исходные признаки </a:t>
            </a:r>
            <a:endParaRPr/>
          </a:p>
        </p:txBody>
      </p:sp>
      <p:sp>
        <p:nvSpPr>
          <p:cNvPr id="810" name="Google Shape;810;g17689d3238e_0_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811" name="Google Shape;811;g17689d3238e_0_0"/>
          <p:cNvSpPr txBox="1">
            <a:spLocks noGrp="1"/>
          </p:cNvSpPr>
          <p:nvPr>
            <p:ph type="body" idx="4294967295"/>
          </p:nvPr>
        </p:nvSpPr>
        <p:spPr>
          <a:xfrm>
            <a:off x="551600" y="1597175"/>
            <a:ext cx="3243900" cy="25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Raleway Light"/>
              <a:buChar char="▸"/>
            </a:pPr>
            <a:r>
              <a:rPr lang="en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rPr>
              <a:t>credit_card_utilization</a:t>
            </a:r>
            <a:endParaRPr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▸"/>
            </a:pPr>
            <a:r>
              <a:rPr lang="en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rPr>
              <a:t>age</a:t>
            </a:r>
            <a:endParaRPr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▸"/>
            </a:pPr>
            <a:r>
              <a:rPr lang="en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rPr>
              <a:t>overdue_30_59_days</a:t>
            </a:r>
            <a:r>
              <a:rPr lang="en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endParaRPr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▸"/>
            </a:pPr>
            <a:r>
              <a:rPr lang="en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rPr>
              <a:t>debt_to_income</a:t>
            </a:r>
            <a:r>
              <a:rPr lang="en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▸"/>
            </a:pPr>
            <a:r>
              <a:rPr lang="en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rPr>
              <a:t>montly_income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▸"/>
            </a:pPr>
            <a:r>
              <a:rPr lang="en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rPr>
              <a:t>credits_loans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812" name="Google Shape;812;g17689d3238e_0_0"/>
          <p:cNvSpPr txBox="1">
            <a:spLocks noGrp="1"/>
          </p:cNvSpPr>
          <p:nvPr>
            <p:ph type="body" idx="4294967295"/>
          </p:nvPr>
        </p:nvSpPr>
        <p:spPr>
          <a:xfrm>
            <a:off x="4464050" y="1597175"/>
            <a:ext cx="4120200" cy="25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Raleway Light"/>
              <a:buChar char="▸"/>
            </a:pPr>
            <a:r>
              <a:rPr lang="en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rPr>
              <a:t>overdue_more_than_90_days</a:t>
            </a:r>
            <a:r>
              <a:rPr lang="en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endParaRPr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▸"/>
            </a:pPr>
            <a:r>
              <a:rPr lang="en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rPr>
              <a:t>mortgage_loans</a:t>
            </a:r>
            <a:endParaRPr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▸"/>
            </a:pPr>
            <a:r>
              <a:rPr lang="en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rPr>
              <a:t>overdue_60_89_days</a:t>
            </a:r>
            <a:r>
              <a:rPr lang="en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endParaRPr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▸"/>
            </a:pPr>
            <a:r>
              <a:rPr lang="en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rPr>
              <a:t>family_members</a:t>
            </a:r>
            <a:endParaRPr>
              <a:solidFill>
                <a:srgbClr val="00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▸"/>
            </a:pPr>
            <a:r>
              <a:rPr lang="en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rPr>
              <a:t>target</a:t>
            </a:r>
            <a:r>
              <a:rPr lang="en">
                <a:solidFill>
                  <a:srgbClr val="00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2b7d178aa9_0_376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33843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Пропущенные значения</a:t>
            </a:r>
            <a:endParaRPr sz="3500"/>
          </a:p>
        </p:txBody>
      </p:sp>
      <p:sp>
        <p:nvSpPr>
          <p:cNvPr id="818" name="Google Shape;818;g12b7d178aa9_0_376"/>
          <p:cNvSpPr txBox="1">
            <a:spLocks noGrp="1"/>
          </p:cNvSpPr>
          <p:nvPr>
            <p:ph type="subTitle" idx="4294967295"/>
          </p:nvPr>
        </p:nvSpPr>
        <p:spPr>
          <a:xfrm>
            <a:off x="1076325" y="31351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Train выборка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819" name="Google Shape;819;g12b7d178aa9_0_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652" y="0"/>
            <a:ext cx="50003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686</Words>
  <Application>Microsoft Office PowerPoint</Application>
  <PresentationFormat>Экран (16:9)</PresentationFormat>
  <Paragraphs>233</Paragraphs>
  <Slides>33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2" baseType="lpstr">
      <vt:lpstr>Raleway Light</vt:lpstr>
      <vt:lpstr>Barlow SemiBold</vt:lpstr>
      <vt:lpstr>Calibri</vt:lpstr>
      <vt:lpstr>Raleway</vt:lpstr>
      <vt:lpstr>Barlow Light</vt:lpstr>
      <vt:lpstr>Arial</vt:lpstr>
      <vt:lpstr>Barlow</vt:lpstr>
      <vt:lpstr>Raleway Thin</vt:lpstr>
      <vt:lpstr>Gaoler template</vt:lpstr>
      <vt:lpstr>Проект по кредитному скорингу</vt:lpstr>
      <vt:lpstr>Бизнес постановка</vt:lpstr>
      <vt:lpstr>Презентация PowerPoint</vt:lpstr>
      <vt:lpstr>Бизнес постановка</vt:lpstr>
      <vt:lpstr>Техническая постановка</vt:lpstr>
      <vt:lpstr>Техническая постановка</vt:lpstr>
      <vt:lpstr>Исследование данных</vt:lpstr>
      <vt:lpstr>Исходные признаки </vt:lpstr>
      <vt:lpstr>Пропущенные значения</vt:lpstr>
      <vt:lpstr>Пропущенные значения</vt:lpstr>
      <vt:lpstr>2 столбца</vt:lpstr>
      <vt:lpstr>Заполнение пропусков</vt:lpstr>
      <vt:lpstr>Баланс классов</vt:lpstr>
      <vt:lpstr>Презентация PowerPoint</vt:lpstr>
      <vt:lpstr>Презентация PowerPoint</vt:lpstr>
      <vt:lpstr>Анализ выбросов </vt:lpstr>
      <vt:lpstr>Анализ выбросов </vt:lpstr>
      <vt:lpstr>Метрики и  модели</vt:lpstr>
      <vt:lpstr>Оценка моделей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Voting</vt:lpstr>
      <vt:lpstr>Презентация PowerPoint</vt:lpstr>
      <vt:lpstr>Детализация Voting’a</vt:lpstr>
      <vt:lpstr>HistGradientBoost</vt:lpstr>
      <vt:lpstr>GridSearchCV</vt:lpstr>
      <vt:lpstr>Презентация PowerPoint</vt:lpstr>
      <vt:lpstr>Презентация PowerPoint</vt:lpstr>
      <vt:lpstr>Презентация PowerPoint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кредитному скорингу</dc:title>
  <cp:lastModifiedBy>Максим Осипенко</cp:lastModifiedBy>
  <cp:revision>3</cp:revision>
  <dcterms:modified xsi:type="dcterms:W3CDTF">2022-11-09T19:10:16Z</dcterms:modified>
</cp:coreProperties>
</file>